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7"/>
  </p:sldMasterIdLst>
  <p:notesMasterIdLst>
    <p:notesMasterId r:id="rId45"/>
  </p:notesMasterIdLst>
  <p:handoutMasterIdLst>
    <p:handoutMasterId r:id="rId46"/>
  </p:handoutMasterIdLst>
  <p:sldIdLst>
    <p:sldId id="256" r:id="rId8"/>
    <p:sldId id="284" r:id="rId9"/>
    <p:sldId id="258" r:id="rId10"/>
    <p:sldId id="289" r:id="rId11"/>
    <p:sldId id="257" r:id="rId12"/>
    <p:sldId id="325" r:id="rId13"/>
    <p:sldId id="306" r:id="rId14"/>
    <p:sldId id="260" r:id="rId15"/>
    <p:sldId id="307" r:id="rId16"/>
    <p:sldId id="309" r:id="rId17"/>
    <p:sldId id="326" r:id="rId18"/>
    <p:sldId id="259" r:id="rId19"/>
    <p:sldId id="311" r:id="rId20"/>
    <p:sldId id="327" r:id="rId21"/>
    <p:sldId id="322" r:id="rId22"/>
    <p:sldId id="328" r:id="rId23"/>
    <p:sldId id="308" r:id="rId24"/>
    <p:sldId id="285" r:id="rId25"/>
    <p:sldId id="313" r:id="rId26"/>
    <p:sldId id="321" r:id="rId27"/>
    <p:sldId id="312" r:id="rId28"/>
    <p:sldId id="329" r:id="rId29"/>
    <p:sldId id="318" r:id="rId30"/>
    <p:sldId id="320" r:id="rId31"/>
    <p:sldId id="330" r:id="rId32"/>
    <p:sldId id="333" r:id="rId33"/>
    <p:sldId id="314" r:id="rId34"/>
    <p:sldId id="280" r:id="rId35"/>
    <p:sldId id="271" r:id="rId36"/>
    <p:sldId id="317" r:id="rId37"/>
    <p:sldId id="323" r:id="rId38"/>
    <p:sldId id="275" r:id="rId39"/>
    <p:sldId id="276" r:id="rId40"/>
    <p:sldId id="324" r:id="rId41"/>
    <p:sldId id="331" r:id="rId42"/>
    <p:sldId id="332" r:id="rId43"/>
    <p:sldId id="278" r:id="rId44"/>
  </p:sldIdLst>
  <p:sldSz cx="9144000" cy="6858000" type="screen4x3"/>
  <p:notesSz cx="6724650" cy="97742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lman, Michele" initials="SM" lastIdx="1" clrIdx="0">
    <p:extLst>
      <p:ext uri="{19B8F6BF-5375-455C-9EA6-DF929625EA0E}">
        <p15:presenceInfo xmlns:p15="http://schemas.microsoft.com/office/powerpoint/2012/main" userId="S::xtpetmsp@hants.gov.uk::ac9bd0ce-18b2-417f-bf6a-253d15c6e6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102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elman, Michele" userId="ac9bd0ce-18b2-417f-bf6a-253d15c6e69a" providerId="ADAL" clId="{9FCAFD79-F39F-4A9C-8E97-AC74102EC32C}"/>
    <pc:docChg chg="modSld">
      <pc:chgData name="Spelman, Michele" userId="ac9bd0ce-18b2-417f-bf6a-253d15c6e69a" providerId="ADAL" clId="{9FCAFD79-F39F-4A9C-8E97-AC74102EC32C}" dt="2022-04-14T13:57:49.177" v="12" actId="20577"/>
      <pc:docMkLst>
        <pc:docMk/>
      </pc:docMkLst>
      <pc:sldChg chg="modSp mod">
        <pc:chgData name="Spelman, Michele" userId="ac9bd0ce-18b2-417f-bf6a-253d15c6e69a" providerId="ADAL" clId="{9FCAFD79-F39F-4A9C-8E97-AC74102EC32C}" dt="2022-04-14T13:57:49.177" v="12" actId="20577"/>
        <pc:sldMkLst>
          <pc:docMk/>
          <pc:sldMk cId="1542886258" sldId="256"/>
        </pc:sldMkLst>
        <pc:spChg chg="mod">
          <ac:chgData name="Spelman, Michele" userId="ac9bd0ce-18b2-417f-bf6a-253d15c6e69a" providerId="ADAL" clId="{9FCAFD79-F39F-4A9C-8E97-AC74102EC32C}" dt="2022-04-14T13:57:49.177" v="12" actId="20577"/>
          <ac:spMkLst>
            <pc:docMk/>
            <pc:sldMk cId="1542886258" sldId="256"/>
            <ac:spMk id="3" creationId="{00000000-0000-0000-0000-000000000000}"/>
          </ac:spMkLst>
        </pc:spChg>
      </pc:sldChg>
    </pc:docChg>
  </pc:docChgLst>
  <pc:docChgLst>
    <pc:chgData name="Spelman, Michele" userId="ac9bd0ce-18b2-417f-bf6a-253d15c6e69a" providerId="ADAL" clId="{69D8C6CD-AF66-4E34-BA94-8E76802A24D3}"/>
    <pc:docChg chg="modSld">
      <pc:chgData name="Spelman, Michele" userId="ac9bd0ce-18b2-417f-bf6a-253d15c6e69a" providerId="ADAL" clId="{69D8C6CD-AF66-4E34-BA94-8E76802A24D3}" dt="2023-02-27T16:37:16.134" v="16" actId="20577"/>
      <pc:docMkLst>
        <pc:docMk/>
      </pc:docMkLst>
      <pc:sldChg chg="modSp mod">
        <pc:chgData name="Spelman, Michele" userId="ac9bd0ce-18b2-417f-bf6a-253d15c6e69a" providerId="ADAL" clId="{69D8C6CD-AF66-4E34-BA94-8E76802A24D3}" dt="2023-02-27T16:37:16.134" v="16" actId="20577"/>
        <pc:sldMkLst>
          <pc:docMk/>
          <pc:sldMk cId="1542886258" sldId="256"/>
        </pc:sldMkLst>
        <pc:spChg chg="mod">
          <ac:chgData name="Spelman, Michele" userId="ac9bd0ce-18b2-417f-bf6a-253d15c6e69a" providerId="ADAL" clId="{69D8C6CD-AF66-4E34-BA94-8E76802A24D3}" dt="2023-02-27T16:37:16.134" v="16" actId="20577"/>
          <ac:spMkLst>
            <pc:docMk/>
            <pc:sldMk cId="1542886258" sldId="256"/>
            <ac:spMk id="3" creationId="{00000000-0000-0000-0000-000000000000}"/>
          </ac:spMkLst>
        </pc:spChg>
      </pc:sldChg>
    </pc:docChg>
  </pc:docChgLst>
  <pc:docChgLst>
    <pc:chgData name="Spelman, Michele" userId="ac9bd0ce-18b2-417f-bf6a-253d15c6e69a" providerId="ADAL" clId="{C823AC79-D420-49CC-BD31-546F792BF291}"/>
    <pc:docChg chg="addSld modSld sldOrd">
      <pc:chgData name="Spelman, Michele" userId="ac9bd0ce-18b2-417f-bf6a-253d15c6e69a" providerId="ADAL" clId="{C823AC79-D420-49CC-BD31-546F792BF291}" dt="2022-09-06T13:53:47.585" v="92" actId="20577"/>
      <pc:docMkLst>
        <pc:docMk/>
      </pc:docMkLst>
      <pc:sldChg chg="modSp mod">
        <pc:chgData name="Spelman, Michele" userId="ac9bd0ce-18b2-417f-bf6a-253d15c6e69a" providerId="ADAL" clId="{C823AC79-D420-49CC-BD31-546F792BF291}" dt="2022-09-06T13:53:47.585" v="92" actId="20577"/>
        <pc:sldMkLst>
          <pc:docMk/>
          <pc:sldMk cId="1542886258" sldId="256"/>
        </pc:sldMkLst>
        <pc:spChg chg="mod">
          <ac:chgData name="Spelman, Michele" userId="ac9bd0ce-18b2-417f-bf6a-253d15c6e69a" providerId="ADAL" clId="{C823AC79-D420-49CC-BD31-546F792BF291}" dt="2022-09-06T13:53:47.585" v="92" actId="20577"/>
          <ac:spMkLst>
            <pc:docMk/>
            <pc:sldMk cId="1542886258" sldId="256"/>
            <ac:spMk id="3" creationId="{00000000-0000-0000-0000-000000000000}"/>
          </ac:spMkLst>
        </pc:spChg>
      </pc:sldChg>
      <pc:sldChg chg="addSp delSp modSp new mod ord modNotesTx">
        <pc:chgData name="Spelman, Michele" userId="ac9bd0ce-18b2-417f-bf6a-253d15c6e69a" providerId="ADAL" clId="{C823AC79-D420-49CC-BD31-546F792BF291}" dt="2022-09-01T13:58:54.366" v="91" actId="20577"/>
        <pc:sldMkLst>
          <pc:docMk/>
          <pc:sldMk cId="2885501052" sldId="333"/>
        </pc:sldMkLst>
        <pc:spChg chg="mod">
          <ac:chgData name="Spelman, Michele" userId="ac9bd0ce-18b2-417f-bf6a-253d15c6e69a" providerId="ADAL" clId="{C823AC79-D420-49CC-BD31-546F792BF291}" dt="2022-09-01T13:55:33.134" v="4" actId="255"/>
          <ac:spMkLst>
            <pc:docMk/>
            <pc:sldMk cId="2885501052" sldId="333"/>
            <ac:spMk id="2" creationId="{C7093EB1-00BE-9832-DDD9-FCEF5A005CA8}"/>
          </ac:spMkLst>
        </pc:spChg>
        <pc:spChg chg="del">
          <ac:chgData name="Spelman, Michele" userId="ac9bd0ce-18b2-417f-bf6a-253d15c6e69a" providerId="ADAL" clId="{C823AC79-D420-49CC-BD31-546F792BF291}" dt="2022-09-01T13:55:52.978" v="5"/>
          <ac:spMkLst>
            <pc:docMk/>
            <pc:sldMk cId="2885501052" sldId="333"/>
            <ac:spMk id="3" creationId="{AFCF80BE-FF80-FBC1-AB7E-B2018468F413}"/>
          </ac:spMkLst>
        </pc:spChg>
        <pc:picChg chg="add mod">
          <ac:chgData name="Spelman, Michele" userId="ac9bd0ce-18b2-417f-bf6a-253d15c6e69a" providerId="ADAL" clId="{C823AC79-D420-49CC-BD31-546F792BF291}" dt="2022-09-01T13:55:52.978" v="5"/>
          <ac:picMkLst>
            <pc:docMk/>
            <pc:sldMk cId="2885501052" sldId="333"/>
            <ac:picMk id="1026" creationId="{1FA74E2F-18CB-DEDA-81E7-8EFAFFC1EEC3}"/>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2-02T23:05:04.892" idx="1">
    <p:pos x="10" y="10"/>
    <p:text/>
    <p:extLst>
      <p:ext uri="{C676402C-5697-4E1C-873F-D02D1690AC5C}">
        <p15:threadingInfo xmlns:p15="http://schemas.microsoft.com/office/powerpoint/2012/main" timeZoneBias="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015" cy="4887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09079" y="0"/>
            <a:ext cx="2914015" cy="488712"/>
          </a:xfrm>
          <a:prstGeom prst="rect">
            <a:avLst/>
          </a:prstGeom>
        </p:spPr>
        <p:txBody>
          <a:bodyPr vert="horz" lIns="91440" tIns="45720" rIns="91440" bIns="45720" rtlCol="0"/>
          <a:lstStyle>
            <a:lvl1pPr algn="r">
              <a:defRPr sz="1200"/>
            </a:lvl1pPr>
          </a:lstStyle>
          <a:p>
            <a:fld id="{D50B4070-3522-4443-9E50-BDD6A39F62E5}" type="datetimeFigureOut">
              <a:rPr lang="en-GB" smtClean="0"/>
              <a:t>27/02/2023</a:t>
            </a:fld>
            <a:endParaRPr lang="en-GB"/>
          </a:p>
        </p:txBody>
      </p:sp>
      <p:sp>
        <p:nvSpPr>
          <p:cNvPr id="4" name="Footer Placeholder 3"/>
          <p:cNvSpPr>
            <a:spLocks noGrp="1"/>
          </p:cNvSpPr>
          <p:nvPr>
            <p:ph type="ftr" sz="quarter" idx="2"/>
          </p:nvPr>
        </p:nvSpPr>
        <p:spPr>
          <a:xfrm>
            <a:off x="0" y="9283830"/>
            <a:ext cx="2914015" cy="48871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09079" y="9283830"/>
            <a:ext cx="2914015" cy="488712"/>
          </a:xfrm>
          <a:prstGeom prst="rect">
            <a:avLst/>
          </a:prstGeom>
        </p:spPr>
        <p:txBody>
          <a:bodyPr vert="horz" lIns="91440" tIns="45720" rIns="91440" bIns="45720" rtlCol="0" anchor="b"/>
          <a:lstStyle>
            <a:lvl1pPr algn="r">
              <a:defRPr sz="1200"/>
            </a:lvl1pPr>
          </a:lstStyle>
          <a:p>
            <a:fld id="{9D3D05CF-CA40-4500-89CA-690BF76A0530}" type="slidenum">
              <a:rPr lang="en-GB" smtClean="0"/>
              <a:t>‹#›</a:t>
            </a:fld>
            <a:endParaRPr lang="en-GB"/>
          </a:p>
        </p:txBody>
      </p:sp>
    </p:spTree>
    <p:extLst>
      <p:ext uri="{BB962C8B-B14F-4D97-AF65-F5344CB8AC3E}">
        <p14:creationId xmlns:p14="http://schemas.microsoft.com/office/powerpoint/2010/main" val="1106560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015" cy="4887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09079" y="0"/>
            <a:ext cx="2914015" cy="488712"/>
          </a:xfrm>
          <a:prstGeom prst="rect">
            <a:avLst/>
          </a:prstGeom>
        </p:spPr>
        <p:txBody>
          <a:bodyPr vert="horz" lIns="91440" tIns="45720" rIns="91440" bIns="45720" rtlCol="0"/>
          <a:lstStyle>
            <a:lvl1pPr algn="r">
              <a:defRPr sz="1200"/>
            </a:lvl1pPr>
          </a:lstStyle>
          <a:p>
            <a:fld id="{16F4E3C9-4470-4C7B-90E6-63DD17B327B5}" type="datetimeFigureOut">
              <a:rPr lang="en-GB" smtClean="0"/>
              <a:t>27/02/2023</a:t>
            </a:fld>
            <a:endParaRPr lang="en-GB"/>
          </a:p>
        </p:txBody>
      </p:sp>
      <p:sp>
        <p:nvSpPr>
          <p:cNvPr id="4" name="Slide Image Placeholder 3"/>
          <p:cNvSpPr>
            <a:spLocks noGrp="1" noRot="1" noChangeAspect="1"/>
          </p:cNvSpPr>
          <p:nvPr>
            <p:ph type="sldImg" idx="2"/>
          </p:nvPr>
        </p:nvSpPr>
        <p:spPr>
          <a:xfrm>
            <a:off x="919163" y="733425"/>
            <a:ext cx="4886325" cy="36655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2465" y="4642763"/>
            <a:ext cx="5379720" cy="439840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83830"/>
            <a:ext cx="2914015" cy="4887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09079" y="9283830"/>
            <a:ext cx="2914015" cy="488712"/>
          </a:xfrm>
          <a:prstGeom prst="rect">
            <a:avLst/>
          </a:prstGeom>
        </p:spPr>
        <p:txBody>
          <a:bodyPr vert="horz" lIns="91440" tIns="45720" rIns="91440" bIns="45720" rtlCol="0" anchor="b"/>
          <a:lstStyle>
            <a:lvl1pPr algn="r">
              <a:defRPr sz="1200"/>
            </a:lvl1pPr>
          </a:lstStyle>
          <a:p>
            <a:fld id="{95B73CA5-C30E-4C75-B5FB-8B4DF1F87CF4}" type="slidenum">
              <a:rPr lang="en-GB" smtClean="0"/>
              <a:t>‹#›</a:t>
            </a:fld>
            <a:endParaRPr lang="en-GB"/>
          </a:p>
        </p:txBody>
      </p:sp>
    </p:spTree>
    <p:extLst>
      <p:ext uri="{BB962C8B-B14F-4D97-AF65-F5344CB8AC3E}">
        <p14:creationId xmlns:p14="http://schemas.microsoft.com/office/powerpoint/2010/main" val="1258204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Welcome &amp; Introductions</a:t>
            </a:r>
          </a:p>
          <a:p>
            <a:pPr marL="171450" indent="-171450">
              <a:buFont typeface="Arial" panose="020B0604020202020204" pitchFamily="34" charset="0"/>
              <a:buChar char="•"/>
            </a:pPr>
            <a:r>
              <a:rPr lang="en-GB" b="0"/>
              <a:t>Travel team introduce themselves</a:t>
            </a:r>
          </a:p>
          <a:p>
            <a:pPr marL="171450" indent="-171450">
              <a:buFont typeface="Arial" panose="020B0604020202020204" pitchFamily="34" charset="0"/>
              <a:buChar char="•"/>
            </a:pPr>
            <a:r>
              <a:rPr lang="en-GB" b="0"/>
              <a:t>To</a:t>
            </a:r>
            <a:r>
              <a:rPr lang="en-GB" b="0" baseline="0"/>
              <a:t> get a feel of where people are with STARs  - participants introduce themselves –name, role in school, level they are at with STARS.</a:t>
            </a:r>
          </a:p>
          <a:p>
            <a:pPr marL="0" indent="0">
              <a:buFont typeface="Arial" panose="020B0604020202020204" pitchFamily="34" charset="0"/>
              <a:buNone/>
            </a:pPr>
            <a:endParaRPr lang="en-GB" b="0" baseline="0"/>
          </a:p>
          <a:p>
            <a:pPr marL="0" indent="0">
              <a:buFont typeface="Arial" panose="020B0604020202020204" pitchFamily="34" charset="0"/>
              <a:buNone/>
            </a:pPr>
            <a:r>
              <a:rPr lang="en-GB" b="1" baseline="0"/>
              <a:t>Check logins</a:t>
            </a:r>
          </a:p>
          <a:p>
            <a:pPr marL="0" indent="0">
              <a:buFont typeface="Arial" panose="020B0604020202020204" pitchFamily="34" charset="0"/>
              <a:buNone/>
            </a:pPr>
            <a:r>
              <a:rPr lang="en-GB" b="0" baseline="0"/>
              <a:t>Participants should have already requested logins. Participants to login with own logins or team to set them up as required. Should be completed in advance of session.</a:t>
            </a:r>
          </a:p>
          <a:p>
            <a:endParaRPr lang="en-GB" b="0"/>
          </a:p>
          <a:p>
            <a:r>
              <a:rPr lang="en-GB" b="1"/>
              <a:t>STARs</a:t>
            </a:r>
            <a:r>
              <a:rPr lang="en-GB" b="1" baseline="0"/>
              <a:t> Awards in Hampshire</a:t>
            </a:r>
            <a:endParaRPr lang="en-GB" b="1"/>
          </a:p>
          <a:p>
            <a:r>
              <a:rPr lang="en-GB" baseline="0"/>
              <a:t>So far we have had </a:t>
            </a:r>
            <a:r>
              <a:rPr lang="en-GB"/>
              <a:t>2 schools in Hampshire accredited at Green, 36</a:t>
            </a:r>
            <a:r>
              <a:rPr lang="en-GB" baseline="0"/>
              <a:t> </a:t>
            </a:r>
            <a:r>
              <a:rPr lang="en-GB"/>
              <a:t>at</a:t>
            </a:r>
            <a:r>
              <a:rPr lang="en-GB" baseline="0"/>
              <a:t> Bronze, </a:t>
            </a:r>
            <a:r>
              <a:rPr lang="en-GB"/>
              <a:t>13</a:t>
            </a:r>
            <a:r>
              <a:rPr lang="en-GB" baseline="0"/>
              <a:t> Silver and </a:t>
            </a:r>
            <a:r>
              <a:rPr lang="en-GB"/>
              <a:t>17 </a:t>
            </a:r>
            <a:r>
              <a:rPr lang="en-GB" baseline="0"/>
              <a:t>Gold Schools. One of our gold schools won SE and E Regional school of the year in 2015 and best Sustainable Transport Initiative by an Educator (National </a:t>
            </a:r>
            <a:r>
              <a:rPr lang="en-GB" baseline="0" dirty="0" err="1"/>
              <a:t>Modeshift</a:t>
            </a:r>
            <a:r>
              <a:rPr lang="en-GB" baseline="0" dirty="0"/>
              <a:t> Award). Hatch Warren Infants won southern regional award (2017) and Oakridge the national award for Excellence in Walking (</a:t>
            </a:r>
            <a:r>
              <a:rPr lang="en-GB" baseline="0" dirty="0" err="1"/>
              <a:t>Modeshift</a:t>
            </a:r>
            <a:r>
              <a:rPr lang="en-GB" baseline="0" dirty="0"/>
              <a:t>). Forest Park also won Hampshire and National SEND School of the Year 2019.</a:t>
            </a:r>
            <a:endParaRPr lang="en-GB" dirty="0">
              <a:cs typeface="Calibri"/>
            </a:endParaRPr>
          </a:p>
        </p:txBody>
      </p:sp>
      <p:sp>
        <p:nvSpPr>
          <p:cNvPr id="4" name="Slide Number Placeholder 3"/>
          <p:cNvSpPr>
            <a:spLocks noGrp="1"/>
          </p:cNvSpPr>
          <p:nvPr>
            <p:ph type="sldNum" sz="quarter" idx="10"/>
          </p:nvPr>
        </p:nvSpPr>
        <p:spPr/>
        <p:txBody>
          <a:bodyPr/>
          <a:lstStyle/>
          <a:p>
            <a:fld id="{95B73CA5-C30E-4C75-B5FB-8B4DF1F87CF4}" type="slidenum">
              <a:rPr lang="en-GB" smtClean="0"/>
              <a:t>1</a:t>
            </a:fld>
            <a:endParaRPr lang="en-GB"/>
          </a:p>
        </p:txBody>
      </p:sp>
    </p:spTree>
    <p:extLst>
      <p:ext uri="{BB962C8B-B14F-4D97-AF65-F5344CB8AC3E}">
        <p14:creationId xmlns:p14="http://schemas.microsoft.com/office/powerpoint/2010/main" val="297994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baseline="0"/>
              <a:t>Pupil and staff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Pupil and Staff numbers are important, as this is what the system</a:t>
            </a:r>
            <a:r>
              <a:rPr lang="en-GB" baseline="0"/>
              <a:t> uses for calculating the percentages for modal split and response rates for Hands up surveys. </a:t>
            </a:r>
          </a:p>
          <a:p>
            <a:pPr marL="171450" indent="-171450">
              <a:buFont typeface="Arial" panose="020B0604020202020204" pitchFamily="34" charset="0"/>
              <a:buChar char="•"/>
            </a:pPr>
            <a:r>
              <a:rPr lang="en-GB" b="1"/>
              <a:t>Opening Hours </a:t>
            </a:r>
            <a:r>
              <a:rPr lang="en-GB"/>
              <a:t>– site, pupils hours, out of hours care. The school may be open different times each day – this information can be noted here. </a:t>
            </a:r>
          </a:p>
          <a:p>
            <a:endParaRPr lang="en-GB"/>
          </a:p>
          <a:p>
            <a:r>
              <a:rPr lang="en-GB"/>
              <a:t>Continue to scroll down the page</a:t>
            </a:r>
          </a:p>
        </p:txBody>
      </p:sp>
      <p:sp>
        <p:nvSpPr>
          <p:cNvPr id="4" name="Slide Number Placeholder 3"/>
          <p:cNvSpPr>
            <a:spLocks noGrp="1"/>
          </p:cNvSpPr>
          <p:nvPr>
            <p:ph type="sldNum" sz="quarter" idx="5"/>
          </p:nvPr>
        </p:nvSpPr>
        <p:spPr/>
        <p:txBody>
          <a:bodyPr/>
          <a:lstStyle/>
          <a:p>
            <a:fld id="{95B73CA5-C30E-4C75-B5FB-8B4DF1F87CF4}" type="slidenum">
              <a:rPr lang="en-GB" smtClean="0"/>
              <a:t>10</a:t>
            </a:fld>
            <a:endParaRPr lang="en-GB"/>
          </a:p>
        </p:txBody>
      </p:sp>
    </p:spTree>
    <p:extLst>
      <p:ext uri="{BB962C8B-B14F-4D97-AF65-F5344CB8AC3E}">
        <p14:creationId xmlns:p14="http://schemas.microsoft.com/office/powerpoint/2010/main" val="1212813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mj-lt"/>
              </a:rPr>
              <a:t>Site Details </a:t>
            </a:r>
            <a:r>
              <a:rPr lang="en-GB" sz="1200" dirty="0">
                <a:latin typeface="+mj-lt"/>
              </a:rPr>
              <a:t>– </a:t>
            </a:r>
            <a:r>
              <a:rPr lang="en-GB" sz="1200" dirty="0">
                <a:effectLst/>
                <a:latin typeface="+mj-lt"/>
                <a:cs typeface="Times New Roman" panose="02020603050405020304" pitchFamily="18" charset="0"/>
              </a:rPr>
              <a:t>Add </a:t>
            </a:r>
            <a:r>
              <a:rPr lang="en-GB" sz="1200" dirty="0">
                <a:effectLst/>
                <a:latin typeface="+mj-lt"/>
                <a:ea typeface="Calibri" panose="020F0502020204030204" pitchFamily="34" charset="0"/>
                <a:cs typeface="Times New Roman" panose="02020603050405020304" pitchFamily="18" charset="0"/>
              </a:rPr>
              <a:t>site/school plans, photos, other drawings (maybe school has or is to be extended/new landscaping planned or completed, changes to accesses) can be added. Add information about school site occupation (shared site with other schools) ownership (</a:t>
            </a:r>
            <a:r>
              <a:rPr lang="en-GB" sz="1200" dirty="0" err="1">
                <a:effectLst/>
                <a:latin typeface="+mj-lt"/>
                <a:ea typeface="Calibri" panose="020F0502020204030204" pitchFamily="34" charset="0"/>
                <a:cs typeface="Times New Roman" panose="02020603050405020304" pitchFamily="18" charset="0"/>
              </a:rPr>
              <a:t>e.g.HCC</a:t>
            </a:r>
            <a:r>
              <a:rPr lang="en-GB" sz="1200" dirty="0">
                <a:effectLst/>
                <a:latin typeface="+mj-lt"/>
                <a:ea typeface="Calibri" panose="020F0502020204030204" pitchFamily="34" charset="0"/>
                <a:cs typeface="Times New Roman" panose="02020603050405020304" pitchFamily="18" charset="0"/>
              </a:rPr>
              <a:t>) size of and any other information about the school 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effectLst/>
                <a:latin typeface="+mj-lt"/>
                <a:ea typeface="Calibri" panose="020F0502020204030204" pitchFamily="34" charset="0"/>
                <a:cs typeface="Times New Roman" panose="02020603050405020304" pitchFamily="18" charset="0"/>
              </a:rPr>
              <a:t>Additional Information </a:t>
            </a:r>
            <a:r>
              <a:rPr lang="en-GB" sz="1200" dirty="0">
                <a:effectLst/>
                <a:latin typeface="+mj-lt"/>
                <a:ea typeface="Calibri" panose="020F0502020204030204" pitchFamily="34" charset="0"/>
                <a:cs typeface="Times New Roman" panose="02020603050405020304" pitchFamily="18" charset="0"/>
              </a:rPr>
              <a:t>– add details of other staff involved in travel planning attached to the school e.g. </a:t>
            </a:r>
            <a:r>
              <a:rPr lang="en-GB" sz="1200" dirty="0" err="1">
                <a:effectLst/>
                <a:latin typeface="+mj-lt"/>
                <a:ea typeface="Calibri" panose="020F0502020204030204" pitchFamily="34" charset="0"/>
                <a:cs typeface="Times New Roman" panose="02020603050405020304" pitchFamily="18" charset="0"/>
              </a:rPr>
              <a:t>Sustrans</a:t>
            </a:r>
            <a:r>
              <a:rPr lang="en-GB" sz="1200" dirty="0">
                <a:effectLst/>
                <a:latin typeface="+mj-lt"/>
                <a:ea typeface="Calibri" panose="020F0502020204030204" pitchFamily="34" charset="0"/>
                <a:cs typeface="Times New Roman" panose="02020603050405020304" pitchFamily="18" charset="0"/>
              </a:rPr>
              <a:t> officer</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5B73CA5-C30E-4C75-B5FB-8B4DF1F87CF4}" type="slidenum">
              <a:rPr lang="en-GB" smtClean="0"/>
              <a:t>11</a:t>
            </a:fld>
            <a:endParaRPr lang="en-GB"/>
          </a:p>
        </p:txBody>
      </p:sp>
    </p:spTree>
    <p:extLst>
      <p:ext uri="{BB962C8B-B14F-4D97-AF65-F5344CB8AC3E}">
        <p14:creationId xmlns:p14="http://schemas.microsoft.com/office/powerpoint/2010/main" val="2836140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the pencil icon to start editing</a:t>
            </a:r>
          </a:p>
          <a:p>
            <a:pPr marL="171450" indent="-171450">
              <a:buFont typeface="Arial" panose="020B0604020202020204" pitchFamily="34" charset="0"/>
              <a:buChar char="•"/>
            </a:pPr>
            <a:r>
              <a:rPr lang="en-GB" b="1" dirty="0"/>
              <a:t>On Site facilities </a:t>
            </a:r>
            <a:r>
              <a:rPr lang="en-GB" dirty="0"/>
              <a:t>– add information about cycle parking (click example buttons for photos of different types of cycle storage) and coach parking. Does your school have any shower facilities or storage lockers – cycle helmets etc. </a:t>
            </a:r>
          </a:p>
          <a:p>
            <a:pPr marL="171450" indent="-171450">
              <a:buFont typeface="Arial" panose="020B0604020202020204" pitchFamily="34" charset="0"/>
              <a:buChar char="•"/>
            </a:pPr>
            <a:r>
              <a:rPr lang="en-GB" b="1" dirty="0"/>
              <a:t>Transportation Links </a:t>
            </a:r>
            <a:r>
              <a:rPr lang="en-GB" dirty="0"/>
              <a:t>- This section is about adding information on your local area. It’s useful to publicise some of this information (bus routes / times) on your school website if you want to encourage people to use bus services rather than cars. Add details of access parking spaces and other facilities.</a:t>
            </a:r>
          </a:p>
          <a:p>
            <a:endParaRPr lang="en-GB" dirty="0"/>
          </a:p>
          <a:p>
            <a:r>
              <a:rPr lang="en-GB" dirty="0"/>
              <a:t>Mostly this is about local infrastructure but might help you find options for Park and Stride car parks etc.</a:t>
            </a:r>
          </a:p>
          <a:p>
            <a:endParaRPr lang="en-GB" dirty="0"/>
          </a:p>
        </p:txBody>
      </p:sp>
      <p:sp>
        <p:nvSpPr>
          <p:cNvPr id="4" name="Slide Number Placeholder 3"/>
          <p:cNvSpPr>
            <a:spLocks noGrp="1"/>
          </p:cNvSpPr>
          <p:nvPr>
            <p:ph type="sldNum" sz="quarter" idx="10"/>
          </p:nvPr>
        </p:nvSpPr>
        <p:spPr/>
        <p:txBody>
          <a:bodyPr/>
          <a:lstStyle/>
          <a:p>
            <a:fld id="{95B73CA5-C30E-4C75-B5FB-8B4DF1F87CF4}" type="slidenum">
              <a:rPr lang="en-GB" smtClean="0"/>
              <a:t>12</a:t>
            </a:fld>
            <a:endParaRPr lang="en-GB"/>
          </a:p>
        </p:txBody>
      </p:sp>
    </p:spTree>
    <p:extLst>
      <p:ext uri="{BB962C8B-B14F-4D97-AF65-F5344CB8AC3E}">
        <p14:creationId xmlns:p14="http://schemas.microsoft.com/office/powerpoint/2010/main" val="2100033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a:t>Car Travel </a:t>
            </a:r>
            <a:r>
              <a:rPr lang="en-GB"/>
              <a:t>– details of types of on site parking  and off site car parks near your school/college. Electric charging points on site. </a:t>
            </a:r>
          </a:p>
          <a:p>
            <a:pPr marL="171450" indent="-171450">
              <a:buFont typeface="Arial" panose="020B0604020202020204" pitchFamily="34" charset="0"/>
              <a:buChar char="•"/>
            </a:pPr>
            <a:r>
              <a:rPr lang="en-GB" b="1"/>
              <a:t>Fleet Vehicles </a:t>
            </a:r>
            <a:r>
              <a:rPr lang="en-GB"/>
              <a:t>– cars/vans/bikes etc. if applicable </a:t>
            </a:r>
          </a:p>
          <a:p>
            <a:pPr marL="0" indent="0">
              <a:buFont typeface="Arial" panose="020B0604020202020204" pitchFamily="34" charset="0"/>
              <a:buNone/>
            </a:pPr>
            <a:r>
              <a:rPr lang="en-GB"/>
              <a:t>All this information is optional – not required for accreditation purposes. </a:t>
            </a:r>
          </a:p>
        </p:txBody>
      </p:sp>
      <p:sp>
        <p:nvSpPr>
          <p:cNvPr id="4" name="Slide Number Placeholder 3"/>
          <p:cNvSpPr>
            <a:spLocks noGrp="1"/>
          </p:cNvSpPr>
          <p:nvPr>
            <p:ph type="sldNum" sz="quarter" idx="5"/>
          </p:nvPr>
        </p:nvSpPr>
        <p:spPr/>
        <p:txBody>
          <a:bodyPr/>
          <a:lstStyle/>
          <a:p>
            <a:fld id="{95B73CA5-C30E-4C75-B5FB-8B4DF1F87CF4}" type="slidenum">
              <a:rPr lang="en-GB" smtClean="0"/>
              <a:t>13</a:t>
            </a:fld>
            <a:endParaRPr lang="en-GB"/>
          </a:p>
        </p:txBody>
      </p:sp>
    </p:spTree>
    <p:extLst>
      <p:ext uri="{BB962C8B-B14F-4D97-AF65-F5344CB8AC3E}">
        <p14:creationId xmlns:p14="http://schemas.microsoft.com/office/powerpoint/2010/main" val="221776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section a site audit is required – (example of this on next slide) </a:t>
            </a:r>
            <a:r>
              <a:rPr lang="en-US">
                <a:cs typeface="Calibri"/>
              </a:rPr>
              <a:t>This exercise could be completed by JRSOs/School Council. Add information on speed limits, crossings, parking, cycle lanes etc. Information concerning engineering works to the school site – new pathways/gates/parking facilities/ can be added in this section.</a:t>
            </a:r>
            <a:endParaRPr lang="en-GB"/>
          </a:p>
          <a:p>
            <a:endParaRPr lang="en-GB"/>
          </a:p>
        </p:txBody>
      </p:sp>
      <p:sp>
        <p:nvSpPr>
          <p:cNvPr id="4" name="Slide Number Placeholder 3"/>
          <p:cNvSpPr>
            <a:spLocks noGrp="1"/>
          </p:cNvSpPr>
          <p:nvPr>
            <p:ph type="sldNum" sz="quarter" idx="5"/>
          </p:nvPr>
        </p:nvSpPr>
        <p:spPr/>
        <p:txBody>
          <a:bodyPr/>
          <a:lstStyle/>
          <a:p>
            <a:fld id="{95B73CA5-C30E-4C75-B5FB-8B4DF1F87CF4}" type="slidenum">
              <a:rPr lang="en-GB" smtClean="0"/>
              <a:t>14</a:t>
            </a:fld>
            <a:endParaRPr lang="en-GB"/>
          </a:p>
        </p:txBody>
      </p:sp>
    </p:spTree>
    <p:extLst>
      <p:ext uri="{BB962C8B-B14F-4D97-AF65-F5344CB8AC3E}">
        <p14:creationId xmlns:p14="http://schemas.microsoft.com/office/powerpoint/2010/main" val="1827376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Press 'Download Template' Tab for Route to School Audit form. </a:t>
            </a:r>
          </a:p>
        </p:txBody>
      </p:sp>
      <p:sp>
        <p:nvSpPr>
          <p:cNvPr id="4" name="Slide Number Placeholder 3"/>
          <p:cNvSpPr>
            <a:spLocks noGrp="1"/>
          </p:cNvSpPr>
          <p:nvPr>
            <p:ph type="sldNum" sz="quarter" idx="5"/>
          </p:nvPr>
        </p:nvSpPr>
        <p:spPr/>
        <p:txBody>
          <a:bodyPr/>
          <a:lstStyle/>
          <a:p>
            <a:fld id="{95B73CA5-C30E-4C75-B5FB-8B4DF1F87CF4}" type="slidenum">
              <a:rPr lang="en-GB" smtClean="0"/>
              <a:t>15</a:t>
            </a:fld>
            <a:endParaRPr lang="en-GB"/>
          </a:p>
        </p:txBody>
      </p:sp>
    </p:spTree>
    <p:extLst>
      <p:ext uri="{BB962C8B-B14F-4D97-AF65-F5344CB8AC3E}">
        <p14:creationId xmlns:p14="http://schemas.microsoft.com/office/powerpoint/2010/main" val="3674417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solidFill>
                  <a:srgbClr val="333333"/>
                </a:solidFill>
                <a:effectLst/>
                <a:latin typeface="+mj-lt"/>
                <a:ea typeface="Calibri" panose="020F0502020204030204" pitchFamily="34" charset="0"/>
                <a:cs typeface="Times New Roman" panose="02020603050405020304" pitchFamily="18" charset="0"/>
              </a:rPr>
              <a:t>The </a:t>
            </a:r>
            <a:r>
              <a:rPr lang="en-GB" sz="1200" b="1" dirty="0">
                <a:solidFill>
                  <a:srgbClr val="333333"/>
                </a:solidFill>
                <a:effectLst/>
                <a:latin typeface="+mj-lt"/>
                <a:ea typeface="Calibri" panose="020F0502020204030204" pitchFamily="34" charset="0"/>
                <a:cs typeface="Times New Roman" panose="02020603050405020304" pitchFamily="18" charset="0"/>
              </a:rPr>
              <a:t>aims </a:t>
            </a:r>
            <a:r>
              <a:rPr lang="en-GB" sz="1200" dirty="0">
                <a:solidFill>
                  <a:srgbClr val="333333"/>
                </a:solidFill>
                <a:effectLst/>
                <a:latin typeface="+mj-lt"/>
                <a:ea typeface="Calibri" panose="020F0502020204030204" pitchFamily="34" charset="0"/>
                <a:cs typeface="Times New Roman" panose="02020603050405020304" pitchFamily="18" charset="0"/>
              </a:rPr>
              <a:t>of a Travel Plan should reflect broadly what you want to achieve. For example, a main aim could be: To manage school travel in a safe and sustainable way.</a:t>
            </a:r>
            <a:endParaRPr lang="en-GB" sz="12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333333"/>
                </a:solidFill>
                <a:effectLst/>
                <a:latin typeface="+mj-lt"/>
                <a:ea typeface="Calibri" panose="020F0502020204030204" pitchFamily="34" charset="0"/>
                <a:cs typeface="Times New Roman" panose="02020603050405020304" pitchFamily="18" charset="0"/>
              </a:rPr>
              <a:t>Your </a:t>
            </a:r>
            <a:r>
              <a:rPr lang="en-GB" sz="1200" b="1" dirty="0">
                <a:solidFill>
                  <a:srgbClr val="333333"/>
                </a:solidFill>
                <a:effectLst/>
                <a:latin typeface="+mj-lt"/>
                <a:ea typeface="Calibri" panose="020F0502020204030204" pitchFamily="34" charset="0"/>
                <a:cs typeface="Times New Roman" panose="02020603050405020304" pitchFamily="18" charset="0"/>
              </a:rPr>
              <a:t>objectives</a:t>
            </a:r>
            <a:r>
              <a:rPr lang="en-GB" sz="1200" dirty="0">
                <a:solidFill>
                  <a:srgbClr val="333333"/>
                </a:solidFill>
                <a:effectLst/>
                <a:latin typeface="+mj-lt"/>
                <a:ea typeface="Calibri" panose="020F0502020204030204" pitchFamily="34" charset="0"/>
                <a:cs typeface="Times New Roman" panose="02020603050405020304" pitchFamily="18" charset="0"/>
              </a:rPr>
              <a:t> should help you to achieve your overall aim, e.g., to reduce traffic, increase active travel, improve levels of health and well-being, improve facilities, increase safety.</a:t>
            </a:r>
            <a:endParaRPr lang="en-GB" sz="1200" dirty="0">
              <a:effectLst/>
              <a:latin typeface="+mj-lt"/>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5B73CA5-C30E-4C75-B5FB-8B4DF1F87CF4}" type="slidenum">
              <a:rPr lang="en-GB" smtClean="0"/>
              <a:t>16</a:t>
            </a:fld>
            <a:endParaRPr lang="en-GB"/>
          </a:p>
        </p:txBody>
      </p:sp>
    </p:spTree>
    <p:extLst>
      <p:ext uri="{BB962C8B-B14F-4D97-AF65-F5344CB8AC3E}">
        <p14:creationId xmlns:p14="http://schemas.microsoft.com/office/powerpoint/2010/main" val="1439807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a:t>Working Group</a:t>
            </a:r>
          </a:p>
          <a:p>
            <a:pPr marL="171450" indent="-171450">
              <a:buFont typeface="Arial" panose="020B0604020202020204" pitchFamily="34" charset="0"/>
              <a:buChar char="•"/>
            </a:pPr>
            <a:r>
              <a:rPr lang="en-GB" b="0" dirty="0"/>
              <a:t>There is now a separate tab for Working group, however this does not automatically appear on existing plans for schools nor does it still show under the introduction as it did previously. If the Working Group tab is missing for your school, all you need to do is edit either the ‘site’ tab or the ‘introduction’ tab and then press save. You do not have to make any alterations to either page just simply press the pencil and save. </a:t>
            </a:r>
          </a:p>
          <a:p>
            <a:pPr marL="171450" indent="-171450">
              <a:buFont typeface="Arial" panose="020B0604020202020204" pitchFamily="34" charset="0"/>
              <a:buChar cha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In order to achieve Modeshift STARS Silver, Gold and Platinum level accreditation your school must have a School Travel Plan Working Group and evidence that they have met/worked towards the plan. Although not required for Bronze level, it is best practice to have a Working Group to share responsibilities and workloads. This section allows you to list members of your working group, record actions and upload evidence, e.g. meeting records. </a:t>
            </a:r>
            <a:br>
              <a:rPr lang="en-GB" sz="1200" dirty="0">
                <a:effectLst/>
              </a:rPr>
            </a:br>
            <a:br>
              <a:rPr lang="en-GB" sz="1200" dirty="0">
                <a:effectLst/>
              </a:rPr>
            </a:br>
            <a:r>
              <a:rPr lang="en-GB" sz="1200" dirty="0">
                <a:effectLst/>
              </a:rPr>
              <a:t>Modeshift advocate that the Working Group  should consist of members of the senior management team, teachers, Governors, parents and pupils. For silver there needs to be a minimum of two staff members and 2 pupil groups e.g. school council, JRSOs </a:t>
            </a:r>
            <a:br>
              <a:rPr lang="en-GB" sz="1200" dirty="0">
                <a:effectLst/>
              </a:rPr>
            </a:br>
            <a:br>
              <a:rPr lang="en-GB" sz="1200" dirty="0">
                <a:effectLst/>
              </a:rPr>
            </a:br>
            <a:r>
              <a:rPr lang="en-GB" sz="1200" dirty="0">
                <a:effectLst/>
              </a:rPr>
              <a:t>You are responsible for ensuring that you have appropriate consents for any photographs, images or personal information that you upload to Modeshift STARS.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Modeshift strongly recommends that you do not include student/pupil names within Modeshift STARS. We suggest referring to them by group title, e.g. JTA, YTA, Pupil Council, etc. where appropriate.</a:t>
            </a:r>
          </a:p>
          <a:p>
            <a:endParaRPr lang="en-GB" b="1" dirty="0"/>
          </a:p>
          <a:p>
            <a:r>
              <a:rPr lang="en-GB" sz="1200" b="1" dirty="0">
                <a:effectLst/>
              </a:rPr>
              <a:t>At the end press SAVE!</a:t>
            </a:r>
            <a:endParaRPr lang="en-GB" b="1" dirty="0"/>
          </a:p>
        </p:txBody>
      </p:sp>
      <p:sp>
        <p:nvSpPr>
          <p:cNvPr id="4" name="Slide Number Placeholder 3"/>
          <p:cNvSpPr>
            <a:spLocks noGrp="1"/>
          </p:cNvSpPr>
          <p:nvPr>
            <p:ph type="sldNum" sz="quarter" idx="5"/>
          </p:nvPr>
        </p:nvSpPr>
        <p:spPr/>
        <p:txBody>
          <a:bodyPr/>
          <a:lstStyle/>
          <a:p>
            <a:fld id="{95B73CA5-C30E-4C75-B5FB-8B4DF1F87CF4}" type="slidenum">
              <a:rPr lang="en-GB" smtClean="0"/>
              <a:t>17</a:t>
            </a:fld>
            <a:endParaRPr lang="en-GB"/>
          </a:p>
        </p:txBody>
      </p:sp>
    </p:spTree>
    <p:extLst>
      <p:ext uri="{BB962C8B-B14F-4D97-AF65-F5344CB8AC3E}">
        <p14:creationId xmlns:p14="http://schemas.microsoft.com/office/powerpoint/2010/main" val="3263286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j-lt"/>
              </a:rPr>
              <a:t>The cogs are there for adding in new information – to get to the cogs menu always click on the 'site' tab. </a:t>
            </a:r>
          </a:p>
          <a:p>
            <a:endParaRPr lang="en-GB"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j-lt"/>
              </a:rPr>
              <a:t>On the </a:t>
            </a:r>
            <a:r>
              <a:rPr lang="en-GB" sz="1200" b="1" dirty="0">
                <a:latin typeface="+mj-lt"/>
              </a:rPr>
              <a:t>toolbox</a:t>
            </a:r>
            <a:r>
              <a:rPr lang="en-GB" sz="1200" dirty="0">
                <a:latin typeface="+mj-lt"/>
              </a:rPr>
              <a:t>, the cogs are for adding: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j-lt"/>
              </a:rPr>
              <a:t>New survey – </a:t>
            </a:r>
            <a:r>
              <a:rPr lang="en-GB" sz="1200" b="0" dirty="0">
                <a:latin typeface="+mj-lt"/>
              </a:rPr>
              <a:t>where to enter the results of your annual ‘hands up’ survey</a:t>
            </a:r>
            <a:endParaRPr lang="en-GB"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j-lt"/>
              </a:rPr>
              <a:t>New Target </a:t>
            </a:r>
            <a:r>
              <a:rPr lang="en-GB" sz="1200" dirty="0">
                <a:latin typeface="+mj-lt"/>
              </a:rPr>
              <a:t>– once you have reviewed your survey results, enter two annual travel targets.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j-lt"/>
              </a:rPr>
              <a:t>New Transport issue – </a:t>
            </a:r>
            <a:r>
              <a:rPr lang="en-GB" sz="1200" b="0" dirty="0">
                <a:latin typeface="+mj-lt"/>
              </a:rPr>
              <a:t>add information about congestion, parking, speeding outside the school.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j-lt"/>
              </a:rPr>
              <a:t>New Consultation – </a:t>
            </a:r>
            <a:r>
              <a:rPr lang="en-GB" sz="1200" b="0" dirty="0">
                <a:latin typeface="+mj-lt"/>
              </a:rPr>
              <a:t>enter 2 for green/bronze, 7 for silver and 10 for gold/platinum levels.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j-lt"/>
              </a:rPr>
              <a:t>New Initiative – </a:t>
            </a:r>
            <a:r>
              <a:rPr lang="en-GB" sz="1200" b="0" dirty="0">
                <a:latin typeface="+mj-lt"/>
              </a:rPr>
              <a:t>add information about travel and supporting initiatives e.g. Walk to School Week, Cycle Storage, Promotion of activity in school newsletter, Induction packs for new parents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j-lt"/>
              </a:rPr>
              <a:t>New Gold Standard initiative </a:t>
            </a:r>
            <a:r>
              <a:rPr lang="en-GB" sz="1200" dirty="0">
                <a:latin typeface="+mj-lt"/>
              </a:rPr>
              <a:t>– where you demonstrate that your school has excelled in promoting walking/scooting, cycling, road safety, air quality or public transport to achieve gold STARS level.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j-lt"/>
              </a:rPr>
              <a:t>Funding Secured – </a:t>
            </a:r>
            <a:r>
              <a:rPr lang="en-GB" sz="1200" b="0" dirty="0">
                <a:latin typeface="+mj-lt"/>
              </a:rPr>
              <a:t>Opportunity to add details of any funding you have received in respect of walking, cycling, air quality activities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j-lt"/>
              </a:rPr>
              <a:t>Register New School User </a:t>
            </a:r>
            <a:r>
              <a:rPr lang="en-GB" sz="1200" dirty="0">
                <a:latin typeface="+mj-lt"/>
              </a:rPr>
              <a:t>– this is where you can add those working on the travel plan so they can access the STARS system. You can have as many users as you wish. Secondary schools often involve pupils/students in updating the travel plan. (pupil/student view can be arranged).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j-lt"/>
              </a:rPr>
              <a:t>New Gold Testimony </a:t>
            </a:r>
            <a:r>
              <a:rPr lang="en-GB" sz="1200" dirty="0">
                <a:latin typeface="+mj-lt"/>
              </a:rPr>
              <a:t>– </a:t>
            </a:r>
            <a:r>
              <a:rPr lang="en-GB" sz="1200" b="0" i="0" dirty="0">
                <a:solidFill>
                  <a:srgbClr val="333333"/>
                </a:solidFill>
                <a:effectLst/>
                <a:latin typeface="+mj-lt"/>
              </a:rPr>
              <a:t>This is where you provide a testimony that justifies why you should receive STARS Gold standard accreditation based upon the initiatives that you have delivered and the impact that they have achieved</a:t>
            </a:r>
            <a:endParaRPr lang="en-GB" sz="1200" b="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j-lt"/>
              </a:rPr>
              <a:t>New Working Group Member </a:t>
            </a:r>
            <a:r>
              <a:rPr lang="en-GB" sz="1200" dirty="0">
                <a:latin typeface="+mj-lt"/>
              </a:rPr>
              <a:t>– Add names of people involved in the travel plan – HT, TA, Parents, Governor, Local Cllr.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j-lt"/>
              </a:rPr>
              <a:t>Generate PDF of School Travel Plan – </a:t>
            </a:r>
            <a:r>
              <a:rPr lang="en-GB" sz="1200" b="0" dirty="0">
                <a:latin typeface="+mj-lt"/>
              </a:rPr>
              <a:t>You can click here and view or download a copy of your STARS travel plan to include on your website, email to parents and visitors to the school, use to support planning applications. </a:t>
            </a:r>
            <a:endParaRPr lang="en-GB" sz="1200" b="1"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j-lt"/>
              </a:rPr>
              <a:t>Generate walking bubble map - </a:t>
            </a:r>
            <a:r>
              <a:rPr lang="en-GB" sz="1200" dirty="0">
                <a:effectLst/>
                <a:latin typeface="+mj-lt"/>
                <a:ea typeface="Calibri" panose="020F0502020204030204" pitchFamily="34" charset="0"/>
              </a:rPr>
              <a:t>The idea of the Walking Bubbles is to create voluntary car-free zones around schools, encouraging everyone who can to ‘Get Active’ on their journeys to and from school. Click here to create a Walking Bubble Map for your school</a:t>
            </a:r>
            <a:endParaRPr lang="en-GB" sz="1200" b="1"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j-lt"/>
              </a:rPr>
              <a:t>New Planning Application </a:t>
            </a:r>
            <a:r>
              <a:rPr lang="en-GB" sz="1200" dirty="0">
                <a:latin typeface="+mj-lt"/>
              </a:rPr>
              <a:t>- If your school has submitted or is planning to submit a planning application for expansion you can enter details about it in this section, site plans, note changes to the site and possible changes to opening hours etc.</a:t>
            </a:r>
            <a:endParaRPr lang="en-GB" sz="1200" b="0" dirty="0">
              <a:latin typeface="+mj-lt"/>
            </a:endParaRPr>
          </a:p>
          <a:p>
            <a:endParaRPr lang="en-GB" sz="1200" dirty="0">
              <a:latin typeface="+mj-lt"/>
            </a:endParaRPr>
          </a:p>
          <a:p>
            <a:endParaRPr lang="en-GB" dirty="0"/>
          </a:p>
        </p:txBody>
      </p:sp>
      <p:sp>
        <p:nvSpPr>
          <p:cNvPr id="4" name="Slide Number Placeholder 3"/>
          <p:cNvSpPr>
            <a:spLocks noGrp="1"/>
          </p:cNvSpPr>
          <p:nvPr>
            <p:ph type="sldNum" sz="quarter" idx="10"/>
          </p:nvPr>
        </p:nvSpPr>
        <p:spPr/>
        <p:txBody>
          <a:bodyPr/>
          <a:lstStyle/>
          <a:p>
            <a:fld id="{95B73CA5-C30E-4C75-B5FB-8B4DF1F87CF4}" type="slidenum">
              <a:rPr lang="en-GB" smtClean="0"/>
              <a:t>18</a:t>
            </a:fld>
            <a:endParaRPr lang="en-GB"/>
          </a:p>
        </p:txBody>
      </p:sp>
    </p:spTree>
    <p:extLst>
      <p:ext uri="{BB962C8B-B14F-4D97-AF65-F5344CB8AC3E}">
        <p14:creationId xmlns:p14="http://schemas.microsoft.com/office/powerpoint/2010/main" val="686598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guidance tab at the top – there is a guide on how to add a whole school survey.  To achieve accreditation a ‘hands up’ survey needs to be carried out each year. For the survey responses to be valid, an 80% response rate from pupils (70% for secondary schools) and at least 50% from staff is required(teachers, SLT, admin, TAs, site staff). Don’t pick a week when several classes are out on a school trip! For a true picture it is best if all classes do the survey on the same day and preferably the same time each year. </a:t>
            </a:r>
          </a:p>
          <a:p>
            <a:r>
              <a:rPr lang="en-GB" dirty="0"/>
              <a:t>Also, be aware that the percentage response rate is based on the total number of pupils entered in the introduction section so the two should tally up.</a:t>
            </a:r>
          </a:p>
          <a:p>
            <a:pPr>
              <a:defRPr/>
            </a:pPr>
            <a:r>
              <a:rPr lang="en-GB" b="1" dirty="0"/>
              <a:t>Please note:  To achieve silver there needs to be any modal shift away from car alone use . Gold requires a 5% shift away from car alone use over four years and Platinum an increase in active modes of travel (walk,  cycle, scoot) for the whole journey to school of at least 5% in four academic years. </a:t>
            </a:r>
            <a:endParaRPr lang="en-GB" b="1" dirty="0">
              <a:cs typeface="Calibri"/>
            </a:endParaRPr>
          </a:p>
          <a:p>
            <a:endParaRPr lang="en-GB" dirty="0"/>
          </a:p>
          <a:p>
            <a:r>
              <a:rPr lang="en-GB" dirty="0"/>
              <a:t>Use the cogs icon to add a new survey – this screen will show. You can choose to add for individual classes, individual staff members and a whole staff. </a:t>
            </a:r>
          </a:p>
          <a:p>
            <a:r>
              <a:rPr lang="en-GB" dirty="0"/>
              <a:t>You must note the number of pupils absent at the top so that, if there are 30 pupils in the class and one away, you only enter 29 responses to the two questions: How do you usually travel to school? How would you like to travel to school?</a:t>
            </a:r>
          </a:p>
          <a:p>
            <a:r>
              <a:rPr lang="en-GB" dirty="0"/>
              <a:t>Please note that the number of responses to these two questions MUST add up to the same number i.e. 29 in each column if there are 29 pupils that day.</a:t>
            </a:r>
          </a:p>
          <a:p>
            <a:r>
              <a:rPr lang="en-GB" dirty="0"/>
              <a:t>You should enter each class separately. If you want staff to enter their classes themselves, see the next page for instructions.</a:t>
            </a:r>
          </a:p>
          <a:p>
            <a:endParaRPr lang="en-GB" dirty="0"/>
          </a:p>
        </p:txBody>
      </p:sp>
      <p:sp>
        <p:nvSpPr>
          <p:cNvPr id="4" name="Slide Number Placeholder 3"/>
          <p:cNvSpPr>
            <a:spLocks noGrp="1"/>
          </p:cNvSpPr>
          <p:nvPr>
            <p:ph type="sldNum" sz="quarter" idx="5"/>
          </p:nvPr>
        </p:nvSpPr>
        <p:spPr/>
        <p:txBody>
          <a:bodyPr/>
          <a:lstStyle/>
          <a:p>
            <a:fld id="{95B73CA5-C30E-4C75-B5FB-8B4DF1F87CF4}" type="slidenum">
              <a:rPr lang="en-GB" smtClean="0"/>
              <a:t>19</a:t>
            </a:fld>
            <a:endParaRPr lang="en-GB"/>
          </a:p>
        </p:txBody>
      </p:sp>
    </p:spTree>
    <p:extLst>
      <p:ext uri="{BB962C8B-B14F-4D97-AF65-F5344CB8AC3E}">
        <p14:creationId xmlns:p14="http://schemas.microsoft.com/office/powerpoint/2010/main" val="2387960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 on to  </a:t>
            </a:r>
            <a:r>
              <a:rPr lang="en-GB" b="1">
                <a:solidFill>
                  <a:srgbClr val="FF0000"/>
                </a:solidFill>
              </a:rPr>
              <a:t>https://myjourneyhampshire.com  </a:t>
            </a:r>
            <a:r>
              <a:rPr lang="en-GB"/>
              <a:t>Click on the link</a:t>
            </a:r>
            <a:r>
              <a:rPr lang="en-GB" baseline="0"/>
              <a:t> at the bottom of any page to receive our electronic newsletter.</a:t>
            </a:r>
          </a:p>
          <a:p>
            <a:r>
              <a:rPr lang="en-GB" baseline="0"/>
              <a:t>To find the </a:t>
            </a:r>
            <a:r>
              <a:rPr lang="en-GB" b="1" baseline="0"/>
              <a:t>education pages</a:t>
            </a:r>
            <a:r>
              <a:rPr lang="en-GB" baseline="0"/>
              <a:t>, go right to the </a:t>
            </a:r>
            <a:r>
              <a:rPr lang="en-GB" b="1" baseline="0"/>
              <a:t>foot of the main page </a:t>
            </a:r>
            <a:r>
              <a:rPr lang="en-GB" baseline="0"/>
              <a:t>and look for the headings “Education, Air Quality …”</a:t>
            </a:r>
            <a:endParaRPr lang="en-GB"/>
          </a:p>
        </p:txBody>
      </p:sp>
      <p:sp>
        <p:nvSpPr>
          <p:cNvPr id="4" name="Slide Number Placeholder 3"/>
          <p:cNvSpPr>
            <a:spLocks noGrp="1"/>
          </p:cNvSpPr>
          <p:nvPr>
            <p:ph type="sldNum" sz="quarter" idx="10"/>
          </p:nvPr>
        </p:nvSpPr>
        <p:spPr/>
        <p:txBody>
          <a:bodyPr/>
          <a:lstStyle/>
          <a:p>
            <a:fld id="{95B73CA5-C30E-4C75-B5FB-8B4DF1F87CF4}" type="slidenum">
              <a:rPr lang="en-GB" smtClean="0"/>
              <a:t>2</a:t>
            </a:fld>
            <a:endParaRPr lang="en-GB"/>
          </a:p>
        </p:txBody>
      </p:sp>
    </p:spTree>
    <p:extLst>
      <p:ext uri="{BB962C8B-B14F-4D97-AF65-F5344CB8AC3E}">
        <p14:creationId xmlns:p14="http://schemas.microsoft.com/office/powerpoint/2010/main" val="1501428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collect paper surveys and input them through your own login.</a:t>
            </a:r>
          </a:p>
          <a:p>
            <a:r>
              <a:rPr lang="en-GB" dirty="0"/>
              <a:t>If you want staff to input the surveys themselves you can share the Survey Link which is located on the ‘Site’ tab. </a:t>
            </a:r>
          </a:p>
        </p:txBody>
      </p:sp>
      <p:sp>
        <p:nvSpPr>
          <p:cNvPr id="4" name="Slide Number Placeholder 3"/>
          <p:cNvSpPr>
            <a:spLocks noGrp="1"/>
          </p:cNvSpPr>
          <p:nvPr>
            <p:ph type="sldNum" sz="quarter" idx="5"/>
          </p:nvPr>
        </p:nvSpPr>
        <p:spPr/>
        <p:txBody>
          <a:bodyPr/>
          <a:lstStyle/>
          <a:p>
            <a:fld id="{95B73CA5-C30E-4C75-B5FB-8B4DF1F87CF4}" type="slidenum">
              <a:rPr lang="en-GB" smtClean="0"/>
              <a:t>20</a:t>
            </a:fld>
            <a:endParaRPr lang="en-GB"/>
          </a:p>
        </p:txBody>
      </p:sp>
    </p:spTree>
    <p:extLst>
      <p:ext uri="{BB962C8B-B14F-4D97-AF65-F5344CB8AC3E}">
        <p14:creationId xmlns:p14="http://schemas.microsoft.com/office/powerpoint/2010/main" val="3474693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the year to show details of the survey – next slide</a:t>
            </a:r>
          </a:p>
        </p:txBody>
      </p:sp>
      <p:sp>
        <p:nvSpPr>
          <p:cNvPr id="4" name="Slide Number Placeholder 3"/>
          <p:cNvSpPr>
            <a:spLocks noGrp="1"/>
          </p:cNvSpPr>
          <p:nvPr>
            <p:ph type="sldNum" sz="quarter" idx="5"/>
          </p:nvPr>
        </p:nvSpPr>
        <p:spPr/>
        <p:txBody>
          <a:bodyPr/>
          <a:lstStyle/>
          <a:p>
            <a:fld id="{95B73CA5-C30E-4C75-B5FB-8B4DF1F87CF4}" type="slidenum">
              <a:rPr lang="en-GB" smtClean="0"/>
              <a:t>21</a:t>
            </a:fld>
            <a:endParaRPr lang="en-GB"/>
          </a:p>
        </p:txBody>
      </p:sp>
    </p:spTree>
    <p:extLst>
      <p:ext uri="{BB962C8B-B14F-4D97-AF65-F5344CB8AC3E}">
        <p14:creationId xmlns:p14="http://schemas.microsoft.com/office/powerpoint/2010/main" val="1542928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Survey details. Click on arrow key next to ‘school’ to go back to ‘landing’ page. </a:t>
            </a:r>
          </a:p>
        </p:txBody>
      </p:sp>
      <p:sp>
        <p:nvSpPr>
          <p:cNvPr id="4" name="Slide Number Placeholder 3"/>
          <p:cNvSpPr>
            <a:spLocks noGrp="1"/>
          </p:cNvSpPr>
          <p:nvPr>
            <p:ph type="sldNum" sz="quarter" idx="5"/>
          </p:nvPr>
        </p:nvSpPr>
        <p:spPr/>
        <p:txBody>
          <a:bodyPr/>
          <a:lstStyle/>
          <a:p>
            <a:fld id="{95B73CA5-C30E-4C75-B5FB-8B4DF1F87CF4}" type="slidenum">
              <a:rPr lang="en-GB" smtClean="0"/>
              <a:t>22</a:t>
            </a:fld>
            <a:endParaRPr lang="en-GB"/>
          </a:p>
        </p:txBody>
      </p:sp>
    </p:spTree>
    <p:extLst>
      <p:ext uri="{BB962C8B-B14F-4D97-AF65-F5344CB8AC3E}">
        <p14:creationId xmlns:p14="http://schemas.microsoft.com/office/powerpoint/2010/main" val="2966622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tab shows details of surveys in a current year. Results of the two questions asked ‘How do you travel to school?’ and ‘How would you like to travel to school?’</a:t>
            </a:r>
          </a:p>
        </p:txBody>
      </p:sp>
      <p:sp>
        <p:nvSpPr>
          <p:cNvPr id="4" name="Slide Number Placeholder 3"/>
          <p:cNvSpPr>
            <a:spLocks noGrp="1"/>
          </p:cNvSpPr>
          <p:nvPr>
            <p:ph type="sldNum" sz="quarter" idx="5"/>
          </p:nvPr>
        </p:nvSpPr>
        <p:spPr/>
        <p:txBody>
          <a:bodyPr/>
          <a:lstStyle/>
          <a:p>
            <a:fld id="{95B73CA5-C30E-4C75-B5FB-8B4DF1F87CF4}" type="slidenum">
              <a:rPr lang="en-GB" smtClean="0"/>
              <a:t>23</a:t>
            </a:fld>
            <a:endParaRPr lang="en-GB"/>
          </a:p>
        </p:txBody>
      </p:sp>
    </p:spTree>
    <p:extLst>
      <p:ext uri="{BB962C8B-B14F-4D97-AF65-F5344CB8AC3E}">
        <p14:creationId xmlns:p14="http://schemas.microsoft.com/office/powerpoint/2010/main" val="431634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 on the survey to see the pupil travel data by mode of travel -  calculated by number and percentage.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Historical travel data currently only goes back to 2016/17 – data for other years will be added in the future where it is available </a:t>
            </a:r>
          </a:p>
          <a:p>
            <a:pPr lvl="0"/>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95B73CA5-C30E-4C75-B5FB-8B4DF1F87CF4}" type="slidenum">
              <a:rPr lang="en-GB" smtClean="0"/>
              <a:t>24</a:t>
            </a:fld>
            <a:endParaRPr lang="en-GB"/>
          </a:p>
        </p:txBody>
      </p:sp>
    </p:spTree>
    <p:extLst>
      <p:ext uri="{BB962C8B-B14F-4D97-AF65-F5344CB8AC3E}">
        <p14:creationId xmlns:p14="http://schemas.microsoft.com/office/powerpoint/2010/main" val="627223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Pupil/Student mode of travel data is now available in table and graph format. There is new tab ‘Modal Shift Graph’.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Schools will only get an annual figure in the ‘Pupil Travel Modal Shift’ tab if their survey hits the 80% response rate for pupils and 50% for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There is a separate tab for ‘Staff Travel Modal Shift’ – only available in table format. Staff survey details can be found in ‘All surveys’. Staff modal shift is not  part of the accreditation criteria.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5B73CA5-C30E-4C75-B5FB-8B4DF1F87CF4}" type="slidenum">
              <a:rPr lang="en-GB" smtClean="0"/>
              <a:t>25</a:t>
            </a:fld>
            <a:endParaRPr lang="en-GB"/>
          </a:p>
        </p:txBody>
      </p:sp>
    </p:spTree>
    <p:extLst>
      <p:ext uri="{BB962C8B-B14F-4D97-AF65-F5344CB8AC3E}">
        <p14:creationId xmlns:p14="http://schemas.microsoft.com/office/powerpoint/2010/main" val="192455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333333"/>
                </a:solidFill>
                <a:effectLst/>
                <a:latin typeface="Helvetica Neue"/>
              </a:rPr>
              <a:t>All </a:t>
            </a:r>
            <a:r>
              <a:rPr lang="en-GB" sz="1800" b="0" i="0" u="none" strike="noStrike" dirty="0">
                <a:solidFill>
                  <a:srgbClr val="333333"/>
                </a:solidFill>
                <a:effectLst/>
                <a:latin typeface="Helvetica Neue"/>
              </a:rPr>
              <a:t>modes of travel are  grouped into Green, Amber or Red modes for calculating accreditation:</a:t>
            </a:r>
            <a:r>
              <a:rPr lang="en-GB" sz="1800" b="0" i="0" dirty="0">
                <a:solidFill>
                  <a:srgbClr val="444444"/>
                </a:solidFill>
                <a:effectLst/>
                <a:latin typeface="Helvetica Neue"/>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333333"/>
                </a:solidFill>
                <a:effectLst/>
                <a:latin typeface="Helvetica Neue"/>
              </a:rPr>
              <a:t>Green: Walk, Cycle, Scoot/Skate</a:t>
            </a:r>
            <a:r>
              <a:rPr lang="en-GB" sz="1800" b="0" i="0" dirty="0">
                <a:solidFill>
                  <a:srgbClr val="444444"/>
                </a:solidFill>
                <a:effectLst/>
                <a:latin typeface="Helvetica Neue"/>
              </a:rPr>
              <a:t>​</a:t>
            </a:r>
            <a:br>
              <a:rPr lang="en-GB" sz="1800" b="0" i="0" dirty="0">
                <a:solidFill>
                  <a:srgbClr val="444444"/>
                </a:solidFill>
                <a:effectLst/>
                <a:latin typeface="Helvetica Neue"/>
              </a:rPr>
            </a:br>
            <a:r>
              <a:rPr lang="en-GB" sz="1800" b="0" i="0" u="none" strike="noStrike" dirty="0">
                <a:solidFill>
                  <a:srgbClr val="333333"/>
                </a:solidFill>
                <a:effectLst/>
                <a:latin typeface="Helvetica Neue"/>
              </a:rPr>
              <a:t>Amber: Public Bus, School Bus, Park &amp; Stride/Walk, Train/Tube/Metro</a:t>
            </a:r>
            <a:r>
              <a:rPr lang="en-GB" sz="1800" b="0" i="0" dirty="0">
                <a:solidFill>
                  <a:srgbClr val="444444"/>
                </a:solidFill>
                <a:effectLst/>
                <a:latin typeface="Helvetica Neue"/>
              </a:rPr>
              <a:t>​</a:t>
            </a:r>
            <a:br>
              <a:rPr lang="en-GB" sz="1800" b="0" i="0" dirty="0">
                <a:solidFill>
                  <a:srgbClr val="444444"/>
                </a:solidFill>
                <a:effectLst/>
                <a:latin typeface="Helvetica Neue"/>
              </a:rPr>
            </a:br>
            <a:r>
              <a:rPr lang="en-GB" sz="1800" b="0" i="0" u="none" strike="noStrike" dirty="0">
                <a:solidFill>
                  <a:srgbClr val="333333"/>
                </a:solidFill>
                <a:effectLst/>
                <a:latin typeface="Helvetica Neue"/>
              </a:rPr>
              <a:t>Red: Car, Car Share, Motorbike/Scooter(motorised)</a:t>
            </a:r>
            <a:r>
              <a:rPr lang="en-GB" sz="1800" b="0" i="0" dirty="0">
                <a:solidFill>
                  <a:srgbClr val="444444"/>
                </a:solidFill>
                <a:effectLst/>
                <a:latin typeface="Helvetica Neue"/>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333333"/>
                </a:solidFill>
                <a:effectLst/>
                <a:latin typeface="Helvetica Neue"/>
              </a:rPr>
              <a:t> </a:t>
            </a:r>
            <a:r>
              <a:rPr lang="en-GB" sz="1800" b="0" i="0" dirty="0">
                <a:solidFill>
                  <a:srgbClr val="444444"/>
                </a:solidFill>
                <a:effectLst/>
                <a:latin typeface="Helvetica Neue"/>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333333"/>
                </a:solidFill>
                <a:effectLst/>
                <a:latin typeface="Helvetica Neue"/>
              </a:rPr>
              <a:t>The modal shift rules compare the current year’s student survey against the average of any surveys carried out in the previous three years. This clarifies when a school qualifies for the next level accreditation if travel modes have moved up and down or down and up across survey years, or the school missed a year. A new tab ‘Modal Shift Vs Current’ has been created to display this. </a:t>
            </a:r>
            <a:r>
              <a:rPr lang="en-GB" sz="1800" b="0" i="0" dirty="0">
                <a:solidFill>
                  <a:srgbClr val="444444"/>
                </a:solidFill>
                <a:effectLst/>
                <a:latin typeface="Helvetica Neue"/>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333333"/>
                </a:solidFill>
                <a:effectLst/>
                <a:latin typeface="Helvetica Neue"/>
              </a:rPr>
              <a:t> </a:t>
            </a:r>
            <a:r>
              <a:rPr lang="en-GB" sz="1800" b="0" i="0" dirty="0">
                <a:solidFill>
                  <a:srgbClr val="444444"/>
                </a:solidFill>
                <a:effectLst/>
                <a:latin typeface="Helvetica Neue"/>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333333"/>
                </a:solidFill>
                <a:effectLst/>
                <a:latin typeface="Helvetica Neue"/>
              </a:rPr>
              <a:t>Improved calculations for qualifying for Excellent (previously Gold) or Outstanding (previously Platinum) Travel Plans. Modal shift requirement is now 5% rather than the previous 5 percentage points. This particularly helps schools with already low levels of red travel modes and those looking to renew their accreditation. </a:t>
            </a:r>
            <a:r>
              <a:rPr lang="en-GB" sz="1800" b="0" i="0" dirty="0">
                <a:solidFill>
                  <a:srgbClr val="444444"/>
                </a:solidFill>
                <a:effectLst/>
                <a:latin typeface="Helvetica Neue"/>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333333"/>
                </a:solidFill>
                <a:effectLst/>
                <a:latin typeface="Helvetica Neue"/>
              </a:rPr>
              <a:t> </a:t>
            </a:r>
            <a:r>
              <a:rPr lang="en-GB" sz="1800" b="0" i="0" dirty="0">
                <a:solidFill>
                  <a:srgbClr val="444444"/>
                </a:solidFill>
                <a:effectLst/>
                <a:latin typeface="Helvetica Neue"/>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333333"/>
                </a:solidFill>
                <a:effectLst/>
                <a:latin typeface="Helvetica Neue"/>
              </a:rPr>
              <a:t>For example: </a:t>
            </a:r>
            <a:r>
              <a:rPr lang="en-GB" sz="1800" b="0" i="0" dirty="0">
                <a:solidFill>
                  <a:srgbClr val="444444"/>
                </a:solidFill>
                <a:effectLst/>
                <a:latin typeface="Helvetica Neue"/>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333333"/>
                </a:solidFill>
                <a:effectLst/>
                <a:latin typeface="Helvetica Neue"/>
              </a:rPr>
              <a:t>under the old rules a school with 20% red modes use would need to reduce to less than 15% whereas a school with 95% would need 90%, which is much easier to achieve from such a high base line.</a:t>
            </a:r>
            <a:r>
              <a:rPr lang="en-GB" sz="1800" b="0" i="0" dirty="0">
                <a:solidFill>
                  <a:srgbClr val="444444"/>
                </a:solidFill>
                <a:effectLst/>
                <a:latin typeface="Helvetica Neue"/>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333333"/>
                </a:solidFill>
                <a:effectLst/>
                <a:latin typeface="Helvetica Neue"/>
              </a:rPr>
              <a:t>under the new rules a 5% red mode reduction would take the 20% site to requiring 19% or less. The 95% school would need 90.25% or less so the challenge for both should be similar.</a:t>
            </a:r>
            <a:r>
              <a:rPr lang="en-GB" sz="1800" b="0" i="0" dirty="0">
                <a:solidFill>
                  <a:srgbClr val="444444"/>
                </a:solidFill>
                <a:effectLst/>
                <a:latin typeface="Helvetica Neue"/>
              </a:rPr>
              <a:t>​</a:t>
            </a:r>
            <a:endParaRPr lang="en-GB" sz="1800" b="0" i="0" dirty="0">
              <a:solidFill>
                <a:srgbClr val="444444"/>
              </a:solidFill>
              <a:effectLst/>
              <a:latin typeface="Arial" panose="020B0604020202020204" pitchFamily="34" charset="0"/>
            </a:endParaRPr>
          </a:p>
          <a:p>
            <a:pPr algn="l" rtl="0" fontAlgn="base"/>
            <a:r>
              <a:rPr lang="en-GB" sz="1800" b="0" i="0" u="none" strike="noStrike" dirty="0">
                <a:solidFill>
                  <a:srgbClr val="333333"/>
                </a:solidFill>
                <a:effectLst/>
                <a:latin typeface="Helvetica Neue"/>
              </a:rPr>
              <a:t> </a:t>
            </a:r>
            <a:r>
              <a:rPr lang="en-GB" sz="1800" b="0" i="0" dirty="0">
                <a:solidFill>
                  <a:srgbClr val="444444"/>
                </a:solidFill>
                <a:effectLst/>
                <a:latin typeface="Helvetica Neue"/>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333333"/>
                </a:solidFill>
                <a:effectLst/>
                <a:latin typeface="Helvetica Neue"/>
              </a:rPr>
              <a:t>The Accreditation Progress tab shows the rules and explain Green / Amber / Red groupings.</a:t>
            </a:r>
            <a:r>
              <a:rPr lang="en-GB" sz="1800" b="0" i="0" dirty="0">
                <a:solidFill>
                  <a:srgbClr val="444444"/>
                </a:solidFill>
                <a:effectLst/>
                <a:latin typeface="Helvetica Neue"/>
              </a:rPr>
              <a:t>​</a:t>
            </a:r>
            <a:endParaRPr lang="en-GB"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95B73CA5-C30E-4C75-B5FB-8B4DF1F87CF4}" type="slidenum">
              <a:rPr lang="en-GB" smtClean="0"/>
              <a:t>26</a:t>
            </a:fld>
            <a:endParaRPr lang="en-GB"/>
          </a:p>
        </p:txBody>
      </p:sp>
    </p:spTree>
    <p:extLst>
      <p:ext uri="{BB962C8B-B14F-4D97-AF65-F5344CB8AC3E}">
        <p14:creationId xmlns:p14="http://schemas.microsoft.com/office/powerpoint/2010/main" val="2107886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Options for type of ‘mode of travel’ target:</a:t>
            </a:r>
          </a:p>
          <a:p>
            <a:pPr marL="171450" indent="-171450">
              <a:buFont typeface="Arial" panose="020B0604020202020204" pitchFamily="34" charset="0"/>
              <a:buChar char="•"/>
            </a:pPr>
            <a:r>
              <a:rPr lang="en-GB"/>
              <a:t>Walk</a:t>
            </a:r>
          </a:p>
          <a:p>
            <a:pPr marL="171450" indent="-171450">
              <a:buFont typeface="Arial" panose="020B0604020202020204" pitchFamily="34" charset="0"/>
              <a:buChar char="•"/>
            </a:pPr>
            <a:r>
              <a:rPr lang="en-GB"/>
              <a:t>Cycle</a:t>
            </a:r>
          </a:p>
          <a:p>
            <a:pPr marL="171450" indent="-171450">
              <a:buFont typeface="Arial" panose="020B0604020202020204" pitchFamily="34" charset="0"/>
              <a:buChar char="•"/>
            </a:pPr>
            <a:r>
              <a:rPr lang="en-GB"/>
              <a:t>Public bus service</a:t>
            </a:r>
          </a:p>
          <a:p>
            <a:pPr marL="171450" indent="-171450">
              <a:buFont typeface="Arial" panose="020B0604020202020204" pitchFamily="34" charset="0"/>
              <a:buChar char="•"/>
            </a:pPr>
            <a:r>
              <a:rPr lang="en-GB"/>
              <a:t>Dedicated bus service</a:t>
            </a:r>
          </a:p>
          <a:p>
            <a:pPr marL="171450" indent="-171450">
              <a:buFont typeface="Arial" panose="020B0604020202020204" pitchFamily="34" charset="0"/>
              <a:buChar char="•"/>
            </a:pPr>
            <a:r>
              <a:rPr lang="en-GB"/>
              <a:t>Park and Stride</a:t>
            </a:r>
          </a:p>
          <a:p>
            <a:pPr marL="171450" indent="-171450">
              <a:buFont typeface="Arial" panose="020B0604020202020204" pitchFamily="34" charset="0"/>
              <a:buChar char="•"/>
            </a:pPr>
            <a:r>
              <a:rPr lang="en-GB"/>
              <a:t>Train/metro/tube</a:t>
            </a:r>
          </a:p>
          <a:p>
            <a:pPr marL="171450" indent="-171450">
              <a:buFont typeface="Arial" panose="020B0604020202020204" pitchFamily="34" charset="0"/>
              <a:buChar char="•"/>
            </a:pPr>
            <a:r>
              <a:rPr lang="en-GB"/>
              <a:t>Car share</a:t>
            </a:r>
          </a:p>
          <a:p>
            <a:pPr marL="171450" indent="-171450">
              <a:buFont typeface="Arial" panose="020B0604020202020204" pitchFamily="34" charset="0"/>
              <a:buChar char="•"/>
            </a:pPr>
            <a:r>
              <a:rPr lang="en-GB"/>
              <a:t>Car</a:t>
            </a:r>
          </a:p>
          <a:p>
            <a:pPr marL="171450" indent="-171450">
              <a:buFont typeface="Arial" panose="020B0604020202020204" pitchFamily="34" charset="0"/>
              <a:buChar char="•"/>
            </a:pPr>
            <a:r>
              <a:rPr lang="en-GB"/>
              <a:t>Skating or scooting</a:t>
            </a:r>
          </a:p>
          <a:p>
            <a:endParaRPr lang="en-GB"/>
          </a:p>
          <a:p>
            <a:r>
              <a:rPr lang="en-GB"/>
              <a:t>The ‘other’ type of target is for Special Schools who may need to adapt their targets to suit their needs e.g. SEN schools providing independent travel training to x% of Year X. You will need to show evidence of what you have done in the initiatives section and the Travel Plan Team can advise on this area as required.</a:t>
            </a:r>
          </a:p>
          <a:p>
            <a:r>
              <a:rPr lang="en-GB"/>
              <a:t> </a:t>
            </a:r>
          </a:p>
          <a:p>
            <a:r>
              <a:rPr lang="en-GB"/>
              <a:t>When up and running, once you pick a transport option, the percentage buttons will show your current percentage on each mode of transport and the preferred percentage. We suggest you target modes of transport where the difference between actual and preferred is high (you will have the most chance of persuading people to change then!) and only opt for approximately 1% modal shift in any direction. ALWAYS target yourself a decrease in car (alone) use as this is what you need to achieve your STARS accreditation levels.</a:t>
            </a:r>
          </a:p>
        </p:txBody>
      </p:sp>
      <p:sp>
        <p:nvSpPr>
          <p:cNvPr id="4" name="Slide Number Placeholder 3"/>
          <p:cNvSpPr>
            <a:spLocks noGrp="1"/>
          </p:cNvSpPr>
          <p:nvPr>
            <p:ph type="sldNum" sz="quarter" idx="5"/>
          </p:nvPr>
        </p:nvSpPr>
        <p:spPr/>
        <p:txBody>
          <a:bodyPr/>
          <a:lstStyle/>
          <a:p>
            <a:fld id="{95B73CA5-C30E-4C75-B5FB-8B4DF1F87CF4}" type="slidenum">
              <a:rPr lang="en-GB" smtClean="0"/>
              <a:t>27</a:t>
            </a:fld>
            <a:endParaRPr lang="en-GB"/>
          </a:p>
        </p:txBody>
      </p:sp>
    </p:spTree>
    <p:extLst>
      <p:ext uri="{BB962C8B-B14F-4D97-AF65-F5344CB8AC3E}">
        <p14:creationId xmlns:p14="http://schemas.microsoft.com/office/powerpoint/2010/main" val="910608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Consultations ensure that those who should be are involved in the school travel plan. Some schools have gained bronze in the past and the SMT have not been involved – needs to be owned by the school. </a:t>
            </a:r>
            <a:r>
              <a:rPr lang="en-GB"/>
              <a:t>Consultations are required with these</a:t>
            </a:r>
            <a:r>
              <a:rPr lang="en-GB" baseline="0"/>
              <a:t> groups – pupils/parents/staff/senior management team/governors/residents/business/local community/local authority. 2 consultation initiatives for green/bronze, 7 for silver and 10 for gold/Platinum. Can be any combination of consultations.</a:t>
            </a:r>
          </a:p>
          <a:p>
            <a:endParaRPr lang="en-GB" baseline="0"/>
          </a:p>
          <a:p>
            <a:r>
              <a:rPr lang="en-GB" baseline="0"/>
              <a:t>Add an initiative now: LA – attended STARS training provided by HCC Travel Planning Team.</a:t>
            </a:r>
          </a:p>
          <a:p>
            <a:endParaRPr lang="en-GB" baseline="0"/>
          </a:p>
          <a:p>
            <a:r>
              <a:rPr lang="en-GB"/>
              <a:t>Examples of consultations:</a:t>
            </a:r>
          </a:p>
          <a:p>
            <a:r>
              <a:rPr lang="en-GB"/>
              <a:t>Pupils</a:t>
            </a:r>
            <a:r>
              <a:rPr lang="en-GB" baseline="0"/>
              <a:t> – in depth pupil survey. Parents – in depth parent survey. Staff – travel plan discussed at staff meetings. SMT and governors – travel plan discussed at meetings and recorded. Residents/businesses/local community – residents informed of school’s efforts to promote safe and active travel. LA – school engages with travel planning team.</a:t>
            </a:r>
            <a:endParaRPr lang="en-GB"/>
          </a:p>
          <a:p>
            <a:endParaRPr lang="en-GB"/>
          </a:p>
        </p:txBody>
      </p:sp>
      <p:sp>
        <p:nvSpPr>
          <p:cNvPr id="4" name="Slide Number Placeholder 3"/>
          <p:cNvSpPr>
            <a:spLocks noGrp="1"/>
          </p:cNvSpPr>
          <p:nvPr>
            <p:ph type="sldNum" sz="quarter" idx="10"/>
          </p:nvPr>
        </p:nvSpPr>
        <p:spPr/>
        <p:txBody>
          <a:bodyPr/>
          <a:lstStyle/>
          <a:p>
            <a:fld id="{95B73CA5-C30E-4C75-B5FB-8B4DF1F87CF4}" type="slidenum">
              <a:rPr lang="en-GB" smtClean="0"/>
              <a:t>28</a:t>
            </a:fld>
            <a:endParaRPr lang="en-GB"/>
          </a:p>
        </p:txBody>
      </p:sp>
    </p:spTree>
    <p:extLst>
      <p:ext uri="{BB962C8B-B14F-4D97-AF65-F5344CB8AC3E}">
        <p14:creationId xmlns:p14="http://schemas.microsoft.com/office/powerpoint/2010/main" val="1002264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add a transport issue in your vicinity, open up the ‘Transport Issue’ tab at the top of the page and click on the pencil icon.</a:t>
            </a:r>
          </a:p>
          <a:p>
            <a:endParaRPr lang="en-GB"/>
          </a:p>
          <a:p>
            <a:r>
              <a:rPr lang="en-GB"/>
              <a:t>To record the issue – Select the appropriate status (new, current, resolved); categorise it and note the date it became and issue.</a:t>
            </a:r>
          </a:p>
          <a:p>
            <a:endParaRPr lang="en-GB"/>
          </a:p>
          <a:p>
            <a:r>
              <a:rPr lang="en-GB"/>
              <a:t>Then report</a:t>
            </a:r>
            <a:r>
              <a:rPr lang="en-GB" baseline="0"/>
              <a:t> on how it was tackled and ultimately resolved if it has been, upload evidence, and click resolve button if appropriate. (not all issues can be resolved)</a:t>
            </a:r>
          </a:p>
        </p:txBody>
      </p:sp>
      <p:sp>
        <p:nvSpPr>
          <p:cNvPr id="4" name="Slide Number Placeholder 3"/>
          <p:cNvSpPr>
            <a:spLocks noGrp="1"/>
          </p:cNvSpPr>
          <p:nvPr>
            <p:ph type="sldNum" sz="quarter" idx="10"/>
          </p:nvPr>
        </p:nvSpPr>
        <p:spPr/>
        <p:txBody>
          <a:bodyPr/>
          <a:lstStyle/>
          <a:p>
            <a:fld id="{95B73CA5-C30E-4C75-B5FB-8B4DF1F87CF4}" type="slidenum">
              <a:rPr lang="en-GB" smtClean="0"/>
              <a:t>29</a:t>
            </a:fld>
            <a:endParaRPr lang="en-GB"/>
          </a:p>
        </p:txBody>
      </p:sp>
    </p:spTree>
    <p:extLst>
      <p:ext uri="{BB962C8B-B14F-4D97-AF65-F5344CB8AC3E}">
        <p14:creationId xmlns:p14="http://schemas.microsoft.com/office/powerpoint/2010/main" val="3341470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a:p>
            <a:pPr marL="171450" indent="-171450">
              <a:buFont typeface="Arial" panose="020B0604020202020204" pitchFamily="34" charset="0"/>
              <a:buChar char="•"/>
            </a:pPr>
            <a:r>
              <a:rPr lang="en-GB" baseline="0"/>
              <a:t>Being schools, teaching is what you do best and the best way of achieving behavioural change is through the curriculum.</a:t>
            </a:r>
          </a:p>
          <a:p>
            <a:pPr marL="171450" indent="-171450">
              <a:buFont typeface="Arial" panose="020B0604020202020204" pitchFamily="34" charset="0"/>
              <a:buChar char="•"/>
            </a:pPr>
            <a:endParaRPr lang="en-GB" baseline="0"/>
          </a:p>
          <a:p>
            <a:pPr marL="171450" indent="-171450">
              <a:buFont typeface="Arial" panose="020B0604020202020204" pitchFamily="34" charset="0"/>
              <a:buChar char="•"/>
            </a:pPr>
            <a:r>
              <a:rPr lang="en-GB" baseline="0"/>
              <a:t>Go through the pack of information given out to candidates – also available electronically.</a:t>
            </a:r>
          </a:p>
          <a:p>
            <a:pPr marL="171450" indent="-171450">
              <a:buFont typeface="Arial" panose="020B0604020202020204" pitchFamily="34" charset="0"/>
              <a:buChar char="•"/>
            </a:pPr>
            <a:endParaRPr lang="en-GB" baseline="0"/>
          </a:p>
          <a:p>
            <a:pPr marL="171450" indent="-171450">
              <a:buFont typeface="Arial" panose="020B0604020202020204" pitchFamily="34" charset="0"/>
              <a:buChar char="•"/>
            </a:pPr>
            <a:r>
              <a:rPr lang="en-GB" baseline="0"/>
              <a:t>My Journey website (https://myjourneyhampshire.com/education/) – resources available for primary/secondary schools. E.g. lesson plan for scooter training, Air Quality/</a:t>
            </a:r>
            <a:r>
              <a:rPr lang="en-GB" baseline="0" err="1"/>
              <a:t>Walktober</a:t>
            </a:r>
            <a:r>
              <a:rPr lang="en-GB" baseline="0"/>
              <a:t> resources etc. </a:t>
            </a:r>
          </a:p>
          <a:p>
            <a:pPr marL="171450" indent="-171450">
              <a:buFont typeface="Arial" panose="020B0604020202020204" pitchFamily="34" charset="0"/>
              <a:buChar char="•"/>
            </a:pPr>
            <a:endParaRPr lang="en-GB" baseline="0"/>
          </a:p>
          <a:p>
            <a:pPr marL="171450" indent="-171450">
              <a:buFont typeface="Arial" panose="020B0604020202020204" pitchFamily="34" charset="0"/>
              <a:buChar char="•"/>
            </a:pPr>
            <a:r>
              <a:rPr lang="en-GB" baseline="0"/>
              <a:t>Participants can help themselves to any literature on the display table.</a:t>
            </a:r>
            <a:endParaRPr lang="en-GB"/>
          </a:p>
        </p:txBody>
      </p:sp>
      <p:sp>
        <p:nvSpPr>
          <p:cNvPr id="4" name="Slide Number Placeholder 3"/>
          <p:cNvSpPr>
            <a:spLocks noGrp="1"/>
          </p:cNvSpPr>
          <p:nvPr>
            <p:ph type="sldNum" sz="quarter" idx="10"/>
          </p:nvPr>
        </p:nvSpPr>
        <p:spPr/>
        <p:txBody>
          <a:bodyPr/>
          <a:lstStyle/>
          <a:p>
            <a:fld id="{95B73CA5-C30E-4C75-B5FB-8B4DF1F87CF4}" type="slidenum">
              <a:rPr lang="en-GB" smtClean="0"/>
              <a:t>3</a:t>
            </a:fld>
            <a:endParaRPr lang="en-GB"/>
          </a:p>
        </p:txBody>
      </p:sp>
    </p:spTree>
    <p:extLst>
      <p:ext uri="{BB962C8B-B14F-4D97-AF65-F5344CB8AC3E}">
        <p14:creationId xmlns:p14="http://schemas.microsoft.com/office/powerpoint/2010/main" val="2731755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Adding</a:t>
            </a:r>
            <a:r>
              <a:rPr lang="en-GB" baseline="0"/>
              <a:t> a new action (initiative – travel or supporting) – </a:t>
            </a:r>
            <a:r>
              <a:rPr lang="en-GB" b="1" baseline="0"/>
              <a:t>Initiatives Guide and highlighter pen to hand!</a:t>
            </a:r>
          </a:p>
          <a:p>
            <a:r>
              <a:rPr lang="en-GB" baseline="0"/>
              <a:t>Use the cogs and choose “add new action”</a:t>
            </a:r>
          </a:p>
          <a:p>
            <a:pPr marL="171450" indent="-171450">
              <a:buFont typeface="Arial" panose="020B0604020202020204" pitchFamily="34" charset="0"/>
              <a:buChar char="•"/>
            </a:pPr>
            <a:r>
              <a:rPr lang="en-GB" b="1" baseline="0"/>
              <a:t>Status</a:t>
            </a:r>
            <a:r>
              <a:rPr lang="en-GB" baseline="0"/>
              <a:t> – planned (not yet completed) or completed (if added retrospectively)Expired if over 3 years old</a:t>
            </a:r>
          </a:p>
          <a:p>
            <a:pPr marL="171450" indent="-171450">
              <a:buFont typeface="Arial" panose="020B0604020202020204" pitchFamily="34" charset="0"/>
              <a:buChar char="•"/>
            </a:pPr>
            <a:r>
              <a:rPr lang="en-GB" b="1" baseline="0"/>
              <a:t>Type</a:t>
            </a:r>
            <a:r>
              <a:rPr lang="en-GB" baseline="0"/>
              <a:t> - Select appropriate section (air quality, curriculum etc) – note that Gold Standard and Funding initiatives can wait until a later stage. We hope to receive an updated initiatives guide from Modeshift in due course which will include these but not needed until you are nearly at Gold!</a:t>
            </a:r>
          </a:p>
          <a:p>
            <a:pPr marL="171450" indent="-171450">
              <a:buFont typeface="Arial" panose="020B0604020202020204" pitchFamily="34" charset="0"/>
              <a:buChar char="•"/>
            </a:pPr>
            <a:r>
              <a:rPr lang="en-GB" b="1" baseline="0"/>
              <a:t>Action </a:t>
            </a:r>
            <a:r>
              <a:rPr lang="en-GB" baseline="0"/>
              <a:t>– once you have selected the section you wish to add from, the available initiatives will load into this list. Select the one you wish to add. There are “other” codes in each section e.g. W16/17/18 in Walking and Scooting so you can tailor the initiative to what you have done if it is in addition to the regular choices.</a:t>
            </a:r>
          </a:p>
          <a:p>
            <a:pPr marL="171450" indent="-171450">
              <a:buFont typeface="Arial" panose="020B0604020202020204" pitchFamily="34" charset="0"/>
              <a:buChar char="•"/>
            </a:pPr>
            <a:r>
              <a:rPr lang="en-GB" b="1" baseline="0"/>
              <a:t>Action title/details </a:t>
            </a:r>
            <a:r>
              <a:rPr lang="en-GB" baseline="0"/>
              <a:t>should be a quick summary of what you have planned</a:t>
            </a:r>
          </a:p>
          <a:p>
            <a:pPr marL="171450" indent="-171450">
              <a:buFont typeface="Arial" panose="020B0604020202020204" pitchFamily="34" charset="0"/>
              <a:buChar char="•"/>
            </a:pPr>
            <a:r>
              <a:rPr lang="en-GB" b="1" baseline="0"/>
              <a:t>Person responsible </a:t>
            </a:r>
            <a:r>
              <a:rPr lang="en-GB" baseline="0"/>
              <a:t>is the lead member of staff for this activity</a:t>
            </a:r>
          </a:p>
          <a:p>
            <a:pPr marL="171450" indent="-171450">
              <a:buFont typeface="Arial" panose="020B0604020202020204" pitchFamily="34" charset="0"/>
              <a:buChar char="•"/>
            </a:pPr>
            <a:r>
              <a:rPr lang="en-GB" b="1" baseline="0"/>
              <a:t>Target and completion </a:t>
            </a:r>
            <a:r>
              <a:rPr lang="en-GB" baseline="0"/>
              <a:t>dates need to be filled in accurately. You can go back three years if entering information in hindsight but the initiatives won’t count after this time.</a:t>
            </a:r>
          </a:p>
          <a:p>
            <a:pPr marL="171450" indent="-171450">
              <a:buFont typeface="Arial" panose="020B0604020202020204" pitchFamily="34" charset="0"/>
              <a:buChar char="•"/>
            </a:pPr>
            <a:r>
              <a:rPr lang="en-GB" baseline="0"/>
              <a:t>Please add the number of pupils and staff involved – it doesn’t always have to be whole school but could be a class or group of pupils taking part in an initiative</a:t>
            </a:r>
          </a:p>
          <a:p>
            <a:pPr marL="171450" indent="-171450">
              <a:buFont typeface="Arial" panose="020B0604020202020204" pitchFamily="34" charset="0"/>
              <a:buChar char="•"/>
            </a:pPr>
            <a:r>
              <a:rPr lang="en-GB" b="1" baseline="0"/>
              <a:t>Complete reporting  </a:t>
            </a:r>
            <a:r>
              <a:rPr lang="en-GB" baseline="0"/>
              <a:t>information once you have completed the initiative – explain about the activity, what happened / level of engagement and whether the pupils enjoyed the activity</a:t>
            </a:r>
          </a:p>
          <a:p>
            <a:pPr marL="171450" indent="-171450">
              <a:buFont typeface="Arial" panose="020B0604020202020204" pitchFamily="34" charset="0"/>
              <a:buChar char="•"/>
            </a:pPr>
            <a:r>
              <a:rPr lang="en-GB" b="1" baseline="0"/>
              <a:t>THEN CLICK SAVE! </a:t>
            </a:r>
            <a:r>
              <a:rPr lang="en-GB" baseline="0"/>
              <a:t>Sometimes the system has a funny five minutes and if you haven’t saved at this point  you may lose your work </a:t>
            </a:r>
            <a:r>
              <a:rPr lang="en-GB" baseline="0">
                <a:sym typeface="Wingdings" panose="05000000000000000000" pitchFamily="2" charset="2"/>
              </a:rPr>
              <a:t></a:t>
            </a:r>
            <a:endParaRPr lang="en-GB" baseline="0"/>
          </a:p>
          <a:p>
            <a:pPr marL="171450" indent="-171450">
              <a:buFont typeface="Arial" panose="020B0604020202020204" pitchFamily="34" charset="0"/>
              <a:buChar char="•"/>
            </a:pPr>
            <a:r>
              <a:rPr lang="en-GB" baseline="0"/>
              <a:t>You can then go back into the initiative and upload evidence if you have it. To do this, complete the description of what evidence you are uploading (risk assessment, evidence of planning, photos (backs of heads only is advisable), posters created by pupils etc) and use the “browse” button to find your file on your computer. Select the file and it will upload to the system.</a:t>
            </a:r>
            <a:endParaRPr lang="en-GB"/>
          </a:p>
        </p:txBody>
      </p:sp>
      <p:sp>
        <p:nvSpPr>
          <p:cNvPr id="4" name="Slide Number Placeholder 3"/>
          <p:cNvSpPr>
            <a:spLocks noGrp="1"/>
          </p:cNvSpPr>
          <p:nvPr>
            <p:ph type="sldNum" sz="quarter" idx="5"/>
          </p:nvPr>
        </p:nvSpPr>
        <p:spPr/>
        <p:txBody>
          <a:bodyPr/>
          <a:lstStyle/>
          <a:p>
            <a:fld id="{95B73CA5-C30E-4C75-B5FB-8B4DF1F87CF4}" type="slidenum">
              <a:rPr lang="en-GB" smtClean="0"/>
              <a:t>30</a:t>
            </a:fld>
            <a:endParaRPr lang="en-GB"/>
          </a:p>
        </p:txBody>
      </p:sp>
    </p:spTree>
    <p:extLst>
      <p:ext uri="{BB962C8B-B14F-4D97-AF65-F5344CB8AC3E}">
        <p14:creationId xmlns:p14="http://schemas.microsoft.com/office/powerpoint/2010/main" val="1509151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Travel/supporting initiatives and consultations have to be renewed after 3 years. The system now indicates when an initiative is out of date - it states that it has expired. There are separate tabs showing expired travel/supporting initiatives and consultations. </a:t>
            </a:r>
          </a:p>
        </p:txBody>
      </p:sp>
      <p:sp>
        <p:nvSpPr>
          <p:cNvPr id="4" name="Slide Number Placeholder 3"/>
          <p:cNvSpPr>
            <a:spLocks noGrp="1"/>
          </p:cNvSpPr>
          <p:nvPr>
            <p:ph type="sldNum" sz="quarter" idx="5"/>
          </p:nvPr>
        </p:nvSpPr>
        <p:spPr/>
        <p:txBody>
          <a:bodyPr/>
          <a:lstStyle/>
          <a:p>
            <a:fld id="{95B73CA5-C30E-4C75-B5FB-8B4DF1F87CF4}" type="slidenum">
              <a:rPr lang="en-GB" smtClean="0"/>
              <a:t>31</a:t>
            </a:fld>
            <a:endParaRPr lang="en-GB"/>
          </a:p>
        </p:txBody>
      </p:sp>
    </p:spTree>
    <p:extLst>
      <p:ext uri="{BB962C8B-B14F-4D97-AF65-F5344CB8AC3E}">
        <p14:creationId xmlns:p14="http://schemas.microsoft.com/office/powerpoint/2010/main" val="2328420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provides an overview as to where you are towards completing your STARS level.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will be highlighted in green if you’ve completed a particular level and a submit button will appear for you to submit your plan. </a:t>
            </a:r>
            <a:r>
              <a:rPr lang="en-GB" sz="1200" kern="1200" dirty="0">
                <a:solidFill>
                  <a:schemeClr val="tx1"/>
                </a:solidFill>
                <a:effectLst/>
                <a:latin typeface="+mn-lt"/>
                <a:ea typeface="+mn-ea"/>
                <a:cs typeface="+mn-cs"/>
              </a:rPr>
              <a:t>You </a:t>
            </a:r>
            <a:r>
              <a:rPr lang="en-GB" sz="1200" b="1" kern="1200" dirty="0">
                <a:solidFill>
                  <a:schemeClr val="tx1"/>
                </a:solidFill>
                <a:effectLst/>
                <a:latin typeface="+mn-lt"/>
                <a:ea typeface="+mn-ea"/>
                <a:cs typeface="+mn-cs"/>
              </a:rPr>
              <a:t>MUST</a:t>
            </a:r>
            <a:r>
              <a:rPr lang="en-GB" sz="1200" kern="1200" dirty="0">
                <a:solidFill>
                  <a:schemeClr val="tx1"/>
                </a:solidFill>
                <a:effectLst/>
                <a:latin typeface="+mn-lt"/>
                <a:ea typeface="+mn-ea"/>
                <a:cs typeface="+mn-cs"/>
              </a:rPr>
              <a:t> let us know if you are ready to submit an award i.e. if everything has gone green at a particular level. Just drop us an email and we will check it through for you and let you know that we have put it through to Modeshift or if there are any issues which we can then work through together. We put accreditations through termly so don’t panic if you miss the end of term deadline.</a:t>
            </a:r>
          </a:p>
          <a:p>
            <a:endParaRPr lang="en-GB" dirty="0"/>
          </a:p>
        </p:txBody>
      </p:sp>
      <p:sp>
        <p:nvSpPr>
          <p:cNvPr id="4" name="Slide Number Placeholder 3"/>
          <p:cNvSpPr>
            <a:spLocks noGrp="1"/>
          </p:cNvSpPr>
          <p:nvPr>
            <p:ph type="sldNum" sz="quarter" idx="10"/>
          </p:nvPr>
        </p:nvSpPr>
        <p:spPr/>
        <p:txBody>
          <a:bodyPr/>
          <a:lstStyle/>
          <a:p>
            <a:fld id="{95B73CA5-C30E-4C75-B5FB-8B4DF1F87CF4}" type="slidenum">
              <a:rPr lang="en-GB" smtClean="0"/>
              <a:t>32</a:t>
            </a:fld>
            <a:endParaRPr lang="en-GB"/>
          </a:p>
        </p:txBody>
      </p:sp>
    </p:spTree>
    <p:extLst>
      <p:ext uri="{BB962C8B-B14F-4D97-AF65-F5344CB8AC3E}">
        <p14:creationId xmlns:p14="http://schemas.microsoft.com/office/powerpoint/2010/main" val="3644613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‘Sign off’ is included as part of the ‘accreditation progress’ tab.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travel</a:t>
            </a:r>
            <a:r>
              <a:rPr lang="en-GB" baseline="0" dirty="0"/>
              <a:t> plan MUST be signed off by the senior management team, usually the Head Teacher, as a minimum and all other members of the working group (can be signed on their behalf). This means that you agree that the evidence you have uploaded can be viewed externally i.e. photos of children MUST have permissions.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Completing and saving ‘sign-off’ will submit your school’s travel plan for accreditation.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aseline="0" dirty="0"/>
              <a:t>The SMT are required to provide a statement of endorsement.  </a:t>
            </a:r>
            <a:r>
              <a:rPr lang="en-GB" b="1" baseline="0" dirty="0"/>
              <a:t>Example Statement from Red Barn: </a:t>
            </a:r>
            <a:r>
              <a:rPr lang="en-GB" sz="1200" kern="1200" dirty="0">
                <a:solidFill>
                  <a:schemeClr val="tx1"/>
                </a:solidFill>
                <a:effectLst/>
                <a:latin typeface="+mn-lt"/>
                <a:ea typeface="+mn-ea"/>
                <a:cs typeface="+mn-cs"/>
              </a:rPr>
              <a:t>Over the last three years we have noticed the impact the stars award has had on the reduction of traffic; children are better prepared with awareness of road safety whilst walking, cycling and 'scootering'. They are able to talk about how to keep themselves safe, such as wearing helmets and wearing appropriate clothing. The children are also aware of the dangers of air pollution to the environment and how travelling in alternative ways can lessen the risk.</a:t>
            </a:r>
          </a:p>
          <a:p>
            <a:r>
              <a:rPr lang="en-GB" sz="1200" kern="1200" dirty="0">
                <a:solidFill>
                  <a:schemeClr val="tx1"/>
                </a:solidFill>
                <a:effectLst/>
                <a:latin typeface="+mn-lt"/>
                <a:ea typeface="+mn-ea"/>
                <a:cs typeface="+mn-cs"/>
              </a:rPr>
              <a:t>The Modeshift award has had a positive impact on the children and staff at Red Barn School. Thank you!</a:t>
            </a:r>
          </a:p>
          <a:p>
            <a:endParaRPr lang="en-GB" sz="1200" kern="1200" dirty="0">
              <a:solidFill>
                <a:schemeClr val="tx1"/>
              </a:solidFill>
              <a:effectLst/>
              <a:latin typeface="+mn-lt"/>
              <a:ea typeface="+mn-ea"/>
              <a:cs typeface="+mn-cs"/>
            </a:endParaRPr>
          </a:p>
          <a:p>
            <a:endParaRPr lang="en-GB" b="1" baseline="0" dirty="0"/>
          </a:p>
        </p:txBody>
      </p:sp>
      <p:sp>
        <p:nvSpPr>
          <p:cNvPr id="4" name="Slide Number Placeholder 3"/>
          <p:cNvSpPr>
            <a:spLocks noGrp="1"/>
          </p:cNvSpPr>
          <p:nvPr>
            <p:ph type="sldNum" sz="quarter" idx="10"/>
          </p:nvPr>
        </p:nvSpPr>
        <p:spPr/>
        <p:txBody>
          <a:bodyPr/>
          <a:lstStyle/>
          <a:p>
            <a:fld id="{95B73CA5-C30E-4C75-B5FB-8B4DF1F87CF4}" type="slidenum">
              <a:rPr lang="en-GB" smtClean="0"/>
              <a:t>33</a:t>
            </a:fld>
            <a:endParaRPr lang="en-GB"/>
          </a:p>
        </p:txBody>
      </p:sp>
    </p:spTree>
    <p:extLst>
      <p:ext uri="{BB962C8B-B14F-4D97-AF65-F5344CB8AC3E}">
        <p14:creationId xmlns:p14="http://schemas.microsoft.com/office/powerpoint/2010/main" val="1432767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to the cogs. Select “Generate School Travel Plan”.</a:t>
            </a:r>
          </a:p>
          <a:p>
            <a:r>
              <a:rPr lang="en-GB" dirty="0"/>
              <a:t>This will create a pdf for you to print off / save onto your school website / share with your parent community.</a:t>
            </a:r>
          </a:p>
        </p:txBody>
      </p:sp>
      <p:sp>
        <p:nvSpPr>
          <p:cNvPr id="4" name="Slide Number Placeholder 3"/>
          <p:cNvSpPr>
            <a:spLocks noGrp="1"/>
          </p:cNvSpPr>
          <p:nvPr>
            <p:ph type="sldNum" sz="quarter" idx="5"/>
          </p:nvPr>
        </p:nvSpPr>
        <p:spPr/>
        <p:txBody>
          <a:bodyPr/>
          <a:lstStyle/>
          <a:p>
            <a:fld id="{95B73CA5-C30E-4C75-B5FB-8B4DF1F87CF4}" type="slidenum">
              <a:rPr lang="en-GB" smtClean="0"/>
              <a:t>34</a:t>
            </a:fld>
            <a:endParaRPr lang="en-GB"/>
          </a:p>
        </p:txBody>
      </p:sp>
    </p:spTree>
    <p:extLst>
      <p:ext uri="{BB962C8B-B14F-4D97-AF65-F5344CB8AC3E}">
        <p14:creationId xmlns:p14="http://schemas.microsoft.com/office/powerpoint/2010/main" val="1760257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As schools returned in  September 2020  #StaySafeGetActive was launched to assist families on their journeys to school. </a:t>
            </a:r>
          </a:p>
          <a:p>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Through STARS you can create a Walking Bubble Map for your school. In the ‘Guidance Tab’ in the black bar at the top of the page there is a guidance note on how to do this. The idea of the Walking Bubbles is to create voluntary car-free zones around schools, encouraging everyone who can to ‘Get Active’ on their journeys to and from school. The Bubbles will also encourage families that have to travel by car to park at least 5-minute away from school, creating a safer space for walking, cycling and scooting. By placing these restrictions it is hoped to  reduce the number of cars parked on pavements outside and close to the school gates, which as you will know is one of the main concerns that parents have when walking to school. Reducing vehicles and creating more space will also make it much easier for families to socially distance and feel safer around school gates. </a:t>
            </a:r>
          </a:p>
          <a:p>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To create a walking bubble map go to the cogs and click on Generate Walking Bubble map.</a:t>
            </a:r>
          </a:p>
          <a:p>
            <a:r>
              <a:rPr lang="en-GB" sz="1200" dirty="0">
                <a:effectLst/>
                <a:latin typeface="Calibri" panose="020F0502020204030204" pitchFamily="34" charset="0"/>
                <a:ea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95B73CA5-C30E-4C75-B5FB-8B4DF1F87CF4}" type="slidenum">
              <a:rPr lang="en-GB" smtClean="0"/>
              <a:t>35</a:t>
            </a:fld>
            <a:endParaRPr lang="en-GB"/>
          </a:p>
        </p:txBody>
      </p:sp>
    </p:spTree>
    <p:extLst>
      <p:ext uri="{BB962C8B-B14F-4D97-AF65-F5344CB8AC3E}">
        <p14:creationId xmlns:p14="http://schemas.microsoft.com/office/powerpoint/2010/main" val="614819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your school has submitted or is planning to submit a planning application for expansion you can enter details about it in this section, site plans, note changes to the site and possible changes to opening hours etc.</a:t>
            </a:r>
          </a:p>
        </p:txBody>
      </p:sp>
      <p:sp>
        <p:nvSpPr>
          <p:cNvPr id="4" name="Slide Number Placeholder 3"/>
          <p:cNvSpPr>
            <a:spLocks noGrp="1"/>
          </p:cNvSpPr>
          <p:nvPr>
            <p:ph type="sldNum" sz="quarter" idx="5"/>
          </p:nvPr>
        </p:nvSpPr>
        <p:spPr/>
        <p:txBody>
          <a:bodyPr/>
          <a:lstStyle/>
          <a:p>
            <a:fld id="{95B73CA5-C30E-4C75-B5FB-8B4DF1F87CF4}" type="slidenum">
              <a:rPr lang="en-GB" smtClean="0"/>
              <a:t>36</a:t>
            </a:fld>
            <a:endParaRPr lang="en-GB"/>
          </a:p>
        </p:txBody>
      </p:sp>
    </p:spTree>
    <p:extLst>
      <p:ext uri="{BB962C8B-B14F-4D97-AF65-F5344CB8AC3E}">
        <p14:creationId xmlns:p14="http://schemas.microsoft.com/office/powerpoint/2010/main" val="3967011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It’s important that you keep</a:t>
            </a:r>
            <a:r>
              <a:rPr lang="en-GB" baseline="0"/>
              <a:t> updating your travel plan with what you do each year, especially as you have a changing school population.</a:t>
            </a:r>
          </a:p>
          <a:p>
            <a:pPr marL="171450" indent="-171450">
              <a:buFont typeface="Arial" panose="020B0604020202020204" pitchFamily="34" charset="0"/>
              <a:buChar char="•"/>
            </a:pPr>
            <a:r>
              <a:rPr lang="en-GB" baseline="0"/>
              <a:t>Hands up survey needs to be completed annually to keep it valid.</a:t>
            </a:r>
          </a:p>
          <a:p>
            <a:pPr marL="171450" indent="-171450">
              <a:buFont typeface="Arial" panose="020B0604020202020204" pitchFamily="34" charset="0"/>
              <a:buChar char="•"/>
            </a:pPr>
            <a:r>
              <a:rPr lang="en-GB" baseline="0"/>
              <a:t>Each initiative needs a piece of supporting evidence for it to count beyond Bronze level accreditation.</a:t>
            </a:r>
          </a:p>
          <a:p>
            <a:pPr marL="171450" indent="-171450">
              <a:buFont typeface="Arial" panose="020B0604020202020204" pitchFamily="34" charset="0"/>
              <a:buChar char="•"/>
            </a:pPr>
            <a:r>
              <a:rPr lang="en-GB" baseline="0"/>
              <a:t>Discuss with SMT how everyone in the school community is going to contribute to the school travel plan.</a:t>
            </a:r>
          </a:p>
          <a:p>
            <a:pPr marL="171450" indent="-171450">
              <a:buFont typeface="Arial" panose="020B0604020202020204" pitchFamily="34" charset="0"/>
              <a:buChar char="•"/>
            </a:pPr>
            <a:r>
              <a:rPr lang="en-GB" baseline="0"/>
              <a:t>OFSTED will not award outstanding if your school doesn’t achieve the children activity levels required – your travel plan can help towards this.</a:t>
            </a:r>
            <a:endParaRPr lang="en-GB"/>
          </a:p>
        </p:txBody>
      </p:sp>
      <p:sp>
        <p:nvSpPr>
          <p:cNvPr id="4" name="Slide Number Placeholder 3"/>
          <p:cNvSpPr>
            <a:spLocks noGrp="1"/>
          </p:cNvSpPr>
          <p:nvPr>
            <p:ph type="sldNum" sz="quarter" idx="10"/>
          </p:nvPr>
        </p:nvSpPr>
        <p:spPr/>
        <p:txBody>
          <a:bodyPr/>
          <a:lstStyle/>
          <a:p>
            <a:fld id="{95B73CA5-C30E-4C75-B5FB-8B4DF1F87CF4}" type="slidenum">
              <a:rPr lang="en-GB" smtClean="0"/>
              <a:t>37</a:t>
            </a:fld>
            <a:endParaRPr lang="en-GB"/>
          </a:p>
        </p:txBody>
      </p:sp>
    </p:spTree>
    <p:extLst>
      <p:ext uri="{BB962C8B-B14F-4D97-AF65-F5344CB8AC3E}">
        <p14:creationId xmlns:p14="http://schemas.microsoft.com/office/powerpoint/2010/main" val="2086445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Point to note – sometimes there is a problem with certain browsers when accessing the information – try a different one, Chrome usually works best.</a:t>
            </a:r>
          </a:p>
          <a:p>
            <a:endParaRPr lang="en-GB" sz="1200"/>
          </a:p>
          <a:p>
            <a:pPr marL="171450" indent="-171450">
              <a:buFont typeface="Arial" panose="020B0604020202020204" pitchFamily="34" charset="0"/>
              <a:buChar char="•"/>
            </a:pPr>
            <a:r>
              <a:rPr lang="en-GB" sz="1200"/>
              <a:t>Homepage of STARS page</a:t>
            </a:r>
          </a:p>
          <a:p>
            <a:pPr marL="171450" indent="-171450">
              <a:buFont typeface="Arial" panose="020B0604020202020204" pitchFamily="34" charset="0"/>
              <a:buChar char="•"/>
            </a:pPr>
            <a:r>
              <a:rPr lang="en-GB"/>
              <a:t>Register at the top</a:t>
            </a:r>
            <a:r>
              <a:rPr lang="en-GB" baseline="0"/>
              <a:t> right hand corner – under contact/register. Enter your details in the STARS Schools Contact section – it will take up to two days for registration to be completed (we will receive your request and then need to complete the process). You will receive an email from eim@excelpoint.co.uk once the process is complete.</a:t>
            </a:r>
          </a:p>
          <a:p>
            <a:pPr marL="171450" indent="-171450">
              <a:buFont typeface="Arial" panose="020B0604020202020204" pitchFamily="34" charset="0"/>
              <a:buChar char="•"/>
            </a:pPr>
            <a:r>
              <a:rPr lang="en-GB" baseline="0"/>
              <a:t>Once you have received your registration details you can logon using the logon button top right (Education user). You will need to enter your username (the email address you registered with – ideally a school email address) and password (which you will already have set during registration).</a:t>
            </a:r>
          </a:p>
          <a:p>
            <a:pPr marL="171450" indent="-171450">
              <a:buFont typeface="Arial" panose="020B0604020202020204" pitchFamily="34" charset="0"/>
              <a:buChar char="•"/>
            </a:pPr>
            <a:r>
              <a:rPr lang="en-GB" baseline="0"/>
              <a:t>You can have </a:t>
            </a:r>
            <a:r>
              <a:rPr lang="en-GB" b="1" baseline="0"/>
              <a:t>as many logins as you want </a:t>
            </a:r>
            <a:r>
              <a:rPr lang="en-GB" baseline="0"/>
              <a:t>– good idea to get your HT to log on and involve the SMT. Perhaps an admin contact too or LSA/TA.</a:t>
            </a:r>
          </a:p>
          <a:p>
            <a:pPr marL="171450" indent="-171450">
              <a:buFont typeface="Arial" panose="020B0604020202020204" pitchFamily="34" charset="0"/>
              <a:buChar char="•"/>
            </a:pPr>
            <a:r>
              <a:rPr lang="en-GB" baseline="0"/>
              <a:t>If you forget your password when you log in click on ‘Forgotten Password’ – another box will come up where you enter your email and press ‘submit’ to instigate password reset.</a:t>
            </a:r>
          </a:p>
          <a:p>
            <a:pPr marL="171450" indent="-171450">
              <a:buFont typeface="Arial" panose="020B0604020202020204" pitchFamily="34" charset="0"/>
              <a:buChar char="•"/>
            </a:pPr>
            <a:r>
              <a:rPr lang="en-GB" baseline="0"/>
              <a:t>The front introduction page also has upcoming dates of local events and a brief intro.</a:t>
            </a:r>
            <a:endParaRPr lang="en-GB"/>
          </a:p>
        </p:txBody>
      </p:sp>
      <p:sp>
        <p:nvSpPr>
          <p:cNvPr id="4" name="Slide Number Placeholder 3"/>
          <p:cNvSpPr>
            <a:spLocks noGrp="1"/>
          </p:cNvSpPr>
          <p:nvPr>
            <p:ph type="sldNum" sz="quarter" idx="10"/>
          </p:nvPr>
        </p:nvSpPr>
        <p:spPr/>
        <p:txBody>
          <a:bodyPr/>
          <a:lstStyle/>
          <a:p>
            <a:fld id="{6653B556-CD9F-4BAF-8FA4-E293D388D27C}" type="slidenum">
              <a:rPr lang="en-GB" smtClean="0"/>
              <a:t>4</a:t>
            </a:fld>
            <a:endParaRPr lang="en-GB"/>
          </a:p>
        </p:txBody>
      </p:sp>
    </p:spTree>
    <p:extLst>
      <p:ext uri="{BB962C8B-B14F-4D97-AF65-F5344CB8AC3E}">
        <p14:creationId xmlns:p14="http://schemas.microsoft.com/office/powerpoint/2010/main" val="2747128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you have logged in, this is the landing</a:t>
            </a:r>
            <a:r>
              <a:rPr lang="en-GB" baseline="0" dirty="0"/>
              <a:t> page you will get. This page will develop as you add more information.</a:t>
            </a:r>
          </a:p>
          <a:p>
            <a:endParaRPr lang="en-GB" baseline="0" dirty="0"/>
          </a:p>
          <a:p>
            <a:r>
              <a:rPr lang="en-GB" strike="noStrike" baseline="0" dirty="0"/>
              <a:t>From here you can use the guidance tab in the black banner at the top to download more resources. </a:t>
            </a:r>
          </a:p>
          <a:p>
            <a:endParaRPr lang="en-GB" strike="sngStrike" baseline="0" dirty="0"/>
          </a:p>
        </p:txBody>
      </p:sp>
      <p:sp>
        <p:nvSpPr>
          <p:cNvPr id="4" name="Slide Number Placeholder 3"/>
          <p:cNvSpPr>
            <a:spLocks noGrp="1"/>
          </p:cNvSpPr>
          <p:nvPr>
            <p:ph type="sldNum" sz="quarter" idx="10"/>
          </p:nvPr>
        </p:nvSpPr>
        <p:spPr/>
        <p:txBody>
          <a:bodyPr/>
          <a:lstStyle/>
          <a:p>
            <a:fld id="{95B73CA5-C30E-4C75-B5FB-8B4DF1F87CF4}" type="slidenum">
              <a:rPr lang="en-GB" smtClean="0"/>
              <a:t>5</a:t>
            </a:fld>
            <a:endParaRPr lang="en-GB"/>
          </a:p>
        </p:txBody>
      </p:sp>
    </p:spTree>
    <p:extLst>
      <p:ext uri="{BB962C8B-B14F-4D97-AF65-F5344CB8AC3E}">
        <p14:creationId xmlns:p14="http://schemas.microsoft.com/office/powerpoint/2010/main" val="1240109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 have a copy of the ‘How to do (just about) anything in Modeshift STARS’ guide in your folder and this can also be downloaded from ‘guidance tab’ in the black bar.</a:t>
            </a:r>
          </a:p>
          <a:p>
            <a:endParaRPr lang="en-GB"/>
          </a:p>
        </p:txBody>
      </p:sp>
      <p:sp>
        <p:nvSpPr>
          <p:cNvPr id="4" name="Slide Number Placeholder 3"/>
          <p:cNvSpPr>
            <a:spLocks noGrp="1"/>
          </p:cNvSpPr>
          <p:nvPr>
            <p:ph type="sldNum" sz="quarter" idx="5"/>
          </p:nvPr>
        </p:nvSpPr>
        <p:spPr/>
        <p:txBody>
          <a:bodyPr/>
          <a:lstStyle/>
          <a:p>
            <a:fld id="{95B73CA5-C30E-4C75-B5FB-8B4DF1F87CF4}" type="slidenum">
              <a:rPr lang="en-GB" smtClean="0"/>
              <a:t>6</a:t>
            </a:fld>
            <a:endParaRPr lang="en-GB"/>
          </a:p>
        </p:txBody>
      </p:sp>
    </p:spTree>
    <p:extLst>
      <p:ext uri="{BB962C8B-B14F-4D97-AF65-F5344CB8AC3E}">
        <p14:creationId xmlns:p14="http://schemas.microsoft.com/office/powerpoint/2010/main" val="2029090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STARS pages work from a horizontal menu and you can use the tabs at the top of the page to move through each section.</a:t>
            </a:r>
          </a:p>
          <a:p>
            <a:r>
              <a:rPr lang="en-GB"/>
              <a:t>To edit your plan, use the pencil icon in the </a:t>
            </a:r>
            <a:r>
              <a:rPr lang="en-GB" b="1"/>
              <a:t>toolbox</a:t>
            </a:r>
            <a:r>
              <a:rPr lang="en-GB"/>
              <a:t> (top right of the page) once you’ve accessed the relevant section. Once you have completed your edit of a particular page, PRESS SAVE (at the foot of the page). Your work DOES NOT SAVE AUTOMATICALLY.</a:t>
            </a:r>
          </a:p>
          <a:p>
            <a:endParaRPr lang="en-GB"/>
          </a:p>
          <a:p>
            <a:r>
              <a:rPr lang="en-GB"/>
              <a:t>This page explains what each of the areas of the website is for. To return to your main school site homepage, click on the ‘Site’ tab – you will need to do this to add new/editing existing information using the</a:t>
            </a:r>
            <a:r>
              <a:rPr lang="en-GB" b="1"/>
              <a:t> toolbox</a:t>
            </a:r>
            <a:r>
              <a:rPr lang="en-GB"/>
              <a:t>. </a:t>
            </a:r>
          </a:p>
          <a:p>
            <a:endParaRPr lang="en-GB"/>
          </a:p>
          <a:p>
            <a:r>
              <a:rPr lang="en-GB"/>
              <a:t>On the </a:t>
            </a:r>
            <a:r>
              <a:rPr lang="en-GB" b="1"/>
              <a:t>toolbox</a:t>
            </a:r>
            <a:r>
              <a:rPr lang="en-GB"/>
              <a:t>, the cogs are for adding survey, target, transport issue, consultation, travel/supporting initiatives, gold standard initiative, funding secured, register new user, generate survey user, gold testimony and working group member. Also to generate a PDF of your school travel plan, walking bubble map, planning application, set parent site and unlock school records.</a:t>
            </a:r>
          </a:p>
          <a:p>
            <a:r>
              <a:rPr lang="en-GB"/>
              <a:t>The pencil is for editing the tabbed page you are currently position on.</a:t>
            </a:r>
          </a:p>
          <a:p>
            <a:r>
              <a:rPr lang="en-GB"/>
              <a:t>The lock button locks your plan so that it can’t be edited until you unlock it.</a:t>
            </a:r>
          </a:p>
          <a:p>
            <a:r>
              <a:rPr lang="en-GB"/>
              <a:t>The information button shows when your pages were last updated and by whom.</a:t>
            </a:r>
          </a:p>
        </p:txBody>
      </p:sp>
      <p:sp>
        <p:nvSpPr>
          <p:cNvPr id="4" name="Slide Number Placeholder 3"/>
          <p:cNvSpPr>
            <a:spLocks noGrp="1"/>
          </p:cNvSpPr>
          <p:nvPr>
            <p:ph type="sldNum" sz="quarter" idx="10"/>
          </p:nvPr>
        </p:nvSpPr>
        <p:spPr/>
        <p:txBody>
          <a:bodyPr/>
          <a:lstStyle/>
          <a:p>
            <a:fld id="{6653B556-CD9F-4BAF-8FA4-E293D388D27C}" type="slidenum">
              <a:rPr lang="en-GB" smtClean="0"/>
              <a:t>7</a:t>
            </a:fld>
            <a:endParaRPr lang="en-GB"/>
          </a:p>
        </p:txBody>
      </p:sp>
    </p:spTree>
    <p:extLst>
      <p:ext uri="{BB962C8B-B14F-4D97-AF65-F5344CB8AC3E}">
        <p14:creationId xmlns:p14="http://schemas.microsoft.com/office/powerpoint/2010/main" val="3227491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Update as required. Then </a:t>
            </a:r>
            <a:r>
              <a:rPr lang="en-GB" b="1"/>
              <a:t>SAVE</a:t>
            </a:r>
            <a:r>
              <a:rPr lang="en-GB"/>
              <a:t>!</a:t>
            </a:r>
          </a:p>
        </p:txBody>
      </p:sp>
      <p:sp>
        <p:nvSpPr>
          <p:cNvPr id="4" name="Slide Number Placeholder 3"/>
          <p:cNvSpPr>
            <a:spLocks noGrp="1"/>
          </p:cNvSpPr>
          <p:nvPr>
            <p:ph type="sldNum" sz="quarter" idx="10"/>
          </p:nvPr>
        </p:nvSpPr>
        <p:spPr/>
        <p:txBody>
          <a:bodyPr/>
          <a:lstStyle/>
          <a:p>
            <a:fld id="{95B73CA5-C30E-4C75-B5FB-8B4DF1F87CF4}" type="slidenum">
              <a:rPr lang="en-GB" smtClean="0"/>
              <a:t>8</a:t>
            </a:fld>
            <a:endParaRPr lang="en-GB"/>
          </a:p>
        </p:txBody>
      </p:sp>
    </p:spTree>
    <p:extLst>
      <p:ext uri="{BB962C8B-B14F-4D97-AF65-F5344CB8AC3E}">
        <p14:creationId xmlns:p14="http://schemas.microsoft.com/office/powerpoint/2010/main" val="233938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Section headings:</a:t>
            </a:r>
          </a:p>
          <a:p>
            <a:pPr marL="171450" indent="-171450">
              <a:buFont typeface="Arial" panose="020B0604020202020204" pitchFamily="34" charset="0"/>
              <a:buChar char="•"/>
            </a:pPr>
            <a:r>
              <a:rPr lang="en-GB" b="1" baseline="0"/>
              <a:t>Site details - </a:t>
            </a:r>
            <a:r>
              <a:rPr lang="en-GB" b="0" baseline="0"/>
              <a:t>Add information about the location of the school and add school logo (optional)            </a:t>
            </a:r>
          </a:p>
          <a:p>
            <a:pPr marL="0" indent="0">
              <a:buFont typeface="Arial" panose="020B0604020202020204" pitchFamily="34" charset="0"/>
              <a:buNone/>
            </a:pPr>
            <a:endParaRPr lang="en-GB" b="0" baseline="0"/>
          </a:p>
          <a:p>
            <a:pPr marL="0" indent="0">
              <a:buFont typeface="Arial" panose="020B0604020202020204" pitchFamily="34" charset="0"/>
              <a:buNone/>
            </a:pPr>
            <a:r>
              <a:rPr lang="en-GB"/>
              <a:t>Note you can download an example of a School Travel Policy here </a:t>
            </a:r>
          </a:p>
          <a:p>
            <a:endParaRPr lang="en-GB"/>
          </a:p>
          <a:p>
            <a:r>
              <a:rPr lang="en-GB"/>
              <a:t>Continue to scroll down the page</a:t>
            </a:r>
          </a:p>
        </p:txBody>
      </p:sp>
      <p:sp>
        <p:nvSpPr>
          <p:cNvPr id="4" name="Slide Number Placeholder 3"/>
          <p:cNvSpPr>
            <a:spLocks noGrp="1"/>
          </p:cNvSpPr>
          <p:nvPr>
            <p:ph type="sldNum" sz="quarter" idx="10"/>
          </p:nvPr>
        </p:nvSpPr>
        <p:spPr/>
        <p:txBody>
          <a:bodyPr/>
          <a:lstStyle/>
          <a:p>
            <a:fld id="{95B73CA5-C30E-4C75-B5FB-8B4DF1F87CF4}" type="slidenum">
              <a:rPr lang="en-GB" smtClean="0"/>
              <a:t>9</a:t>
            </a:fld>
            <a:endParaRPr lang="en-GB"/>
          </a:p>
        </p:txBody>
      </p:sp>
    </p:spTree>
    <p:extLst>
      <p:ext uri="{BB962C8B-B14F-4D97-AF65-F5344CB8AC3E}">
        <p14:creationId xmlns:p14="http://schemas.microsoft.com/office/powerpoint/2010/main" val="2076037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A1CD13D-B6D7-4D55-9C46-529FB5917EE2}" type="datetimeFigureOut">
              <a:rPr lang="en-GB" smtClean="0"/>
              <a:t>27/02/2023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B67028-603D-440B-88DF-C3CBC68861A2}" type="slidenum">
              <a:rPr lang="en-GB" smtClean="0"/>
              <a:t>‹#›</a:t>
            </a:fld>
            <a:endParaRPr lang="en-GB"/>
          </a:p>
        </p:txBody>
      </p:sp>
    </p:spTree>
    <p:extLst>
      <p:ext uri="{BB962C8B-B14F-4D97-AF65-F5344CB8AC3E}">
        <p14:creationId xmlns:p14="http://schemas.microsoft.com/office/powerpoint/2010/main" val="156696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1CD13D-B6D7-4D55-9C46-529FB5917EE2}" type="datetimeFigureOut">
              <a:rPr lang="en-GB" smtClean="0"/>
              <a:t>27/02/2023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B67028-603D-440B-88DF-C3CBC68861A2}" type="slidenum">
              <a:rPr lang="en-GB" smtClean="0"/>
              <a:t>‹#›</a:t>
            </a:fld>
            <a:endParaRPr lang="en-GB"/>
          </a:p>
        </p:txBody>
      </p:sp>
    </p:spTree>
    <p:extLst>
      <p:ext uri="{BB962C8B-B14F-4D97-AF65-F5344CB8AC3E}">
        <p14:creationId xmlns:p14="http://schemas.microsoft.com/office/powerpoint/2010/main" val="957063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1CD13D-B6D7-4D55-9C46-529FB5917EE2}" type="datetimeFigureOut">
              <a:rPr lang="en-GB" smtClean="0"/>
              <a:t>27/02/2023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B67028-603D-440B-88DF-C3CBC68861A2}" type="slidenum">
              <a:rPr lang="en-GB" smtClean="0"/>
              <a:t>‹#›</a:t>
            </a:fld>
            <a:endParaRPr lang="en-GB"/>
          </a:p>
        </p:txBody>
      </p:sp>
    </p:spTree>
    <p:extLst>
      <p:ext uri="{BB962C8B-B14F-4D97-AF65-F5344CB8AC3E}">
        <p14:creationId xmlns:p14="http://schemas.microsoft.com/office/powerpoint/2010/main" val="2192995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1CD13D-B6D7-4D55-9C46-529FB5917EE2}" type="datetimeFigureOut">
              <a:rPr lang="en-GB" smtClean="0"/>
              <a:t>27/02/2023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B67028-603D-440B-88DF-C3CBC68861A2}" type="slidenum">
              <a:rPr lang="en-GB" smtClean="0"/>
              <a:t>‹#›</a:t>
            </a:fld>
            <a:endParaRPr lang="en-GB"/>
          </a:p>
        </p:txBody>
      </p:sp>
    </p:spTree>
    <p:extLst>
      <p:ext uri="{BB962C8B-B14F-4D97-AF65-F5344CB8AC3E}">
        <p14:creationId xmlns:p14="http://schemas.microsoft.com/office/powerpoint/2010/main" val="3108703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1CD13D-B6D7-4D55-9C46-529FB5917EE2}" type="datetimeFigureOut">
              <a:rPr lang="en-GB" smtClean="0"/>
              <a:t>27/02/2023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B67028-603D-440B-88DF-C3CBC68861A2}" type="slidenum">
              <a:rPr lang="en-GB" smtClean="0"/>
              <a:t>‹#›</a:t>
            </a:fld>
            <a:endParaRPr lang="en-GB"/>
          </a:p>
        </p:txBody>
      </p:sp>
    </p:spTree>
    <p:extLst>
      <p:ext uri="{BB962C8B-B14F-4D97-AF65-F5344CB8AC3E}">
        <p14:creationId xmlns:p14="http://schemas.microsoft.com/office/powerpoint/2010/main" val="3109767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A1CD13D-B6D7-4D55-9C46-529FB5917EE2}" type="datetimeFigureOut">
              <a:rPr lang="en-GB" smtClean="0"/>
              <a:t>27/02/2023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B67028-603D-440B-88DF-C3CBC68861A2}" type="slidenum">
              <a:rPr lang="en-GB" smtClean="0"/>
              <a:t>‹#›</a:t>
            </a:fld>
            <a:endParaRPr lang="en-GB"/>
          </a:p>
        </p:txBody>
      </p:sp>
    </p:spTree>
    <p:extLst>
      <p:ext uri="{BB962C8B-B14F-4D97-AF65-F5344CB8AC3E}">
        <p14:creationId xmlns:p14="http://schemas.microsoft.com/office/powerpoint/2010/main" val="1409562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A1CD13D-B6D7-4D55-9C46-529FB5917EE2}" type="datetimeFigureOut">
              <a:rPr lang="en-GB" smtClean="0"/>
              <a:t>27/02/2023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4B67028-603D-440B-88DF-C3CBC68861A2}" type="slidenum">
              <a:rPr lang="en-GB" smtClean="0"/>
              <a:t>‹#›</a:t>
            </a:fld>
            <a:endParaRPr lang="en-GB"/>
          </a:p>
        </p:txBody>
      </p:sp>
    </p:spTree>
    <p:extLst>
      <p:ext uri="{BB962C8B-B14F-4D97-AF65-F5344CB8AC3E}">
        <p14:creationId xmlns:p14="http://schemas.microsoft.com/office/powerpoint/2010/main" val="992282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A1CD13D-B6D7-4D55-9C46-529FB5917EE2}" type="datetimeFigureOut">
              <a:rPr lang="en-GB" smtClean="0"/>
              <a:t>27/02/2023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4B67028-603D-440B-88DF-C3CBC68861A2}" type="slidenum">
              <a:rPr lang="en-GB" smtClean="0"/>
              <a:t>‹#›</a:t>
            </a:fld>
            <a:endParaRPr lang="en-GB"/>
          </a:p>
        </p:txBody>
      </p:sp>
    </p:spTree>
    <p:extLst>
      <p:ext uri="{BB962C8B-B14F-4D97-AF65-F5344CB8AC3E}">
        <p14:creationId xmlns:p14="http://schemas.microsoft.com/office/powerpoint/2010/main" val="1353794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CD13D-B6D7-4D55-9C46-529FB5917EE2}" type="datetimeFigureOut">
              <a:rPr lang="en-GB" smtClean="0"/>
              <a:t>27/02/2023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4B67028-603D-440B-88DF-C3CBC68861A2}" type="slidenum">
              <a:rPr lang="en-GB" smtClean="0"/>
              <a:t>‹#›</a:t>
            </a:fld>
            <a:endParaRPr lang="en-GB"/>
          </a:p>
        </p:txBody>
      </p:sp>
    </p:spTree>
    <p:extLst>
      <p:ext uri="{BB962C8B-B14F-4D97-AF65-F5344CB8AC3E}">
        <p14:creationId xmlns:p14="http://schemas.microsoft.com/office/powerpoint/2010/main" val="415587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1CD13D-B6D7-4D55-9C46-529FB5917EE2}" type="datetimeFigureOut">
              <a:rPr lang="en-GB" smtClean="0"/>
              <a:t>27/02/2023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B67028-603D-440B-88DF-C3CBC68861A2}" type="slidenum">
              <a:rPr lang="en-GB" smtClean="0"/>
              <a:t>‹#›</a:t>
            </a:fld>
            <a:endParaRPr lang="en-GB"/>
          </a:p>
        </p:txBody>
      </p:sp>
    </p:spTree>
    <p:extLst>
      <p:ext uri="{BB962C8B-B14F-4D97-AF65-F5344CB8AC3E}">
        <p14:creationId xmlns:p14="http://schemas.microsoft.com/office/powerpoint/2010/main" val="3239807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1CD13D-B6D7-4D55-9C46-529FB5917EE2}" type="datetimeFigureOut">
              <a:rPr lang="en-GB" smtClean="0"/>
              <a:t>27/02/2023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B67028-603D-440B-88DF-C3CBC68861A2}" type="slidenum">
              <a:rPr lang="en-GB" smtClean="0"/>
              <a:t>‹#›</a:t>
            </a:fld>
            <a:endParaRPr lang="en-GB"/>
          </a:p>
        </p:txBody>
      </p:sp>
    </p:spTree>
    <p:extLst>
      <p:ext uri="{BB962C8B-B14F-4D97-AF65-F5344CB8AC3E}">
        <p14:creationId xmlns:p14="http://schemas.microsoft.com/office/powerpoint/2010/main" val="2068969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CD13D-B6D7-4D55-9C46-529FB5917EE2}" type="datetimeFigureOut">
              <a:rPr lang="en-GB" smtClean="0"/>
              <a:t>27/02/2023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67028-603D-440B-88DF-C3CBC68861A2}" type="slidenum">
              <a:rPr lang="en-GB" smtClean="0"/>
              <a:t>‹#›</a:t>
            </a:fld>
            <a:endParaRPr lang="en-GB"/>
          </a:p>
        </p:txBody>
      </p:sp>
    </p:spTree>
    <p:extLst>
      <p:ext uri="{BB962C8B-B14F-4D97-AF65-F5344CB8AC3E}">
        <p14:creationId xmlns:p14="http://schemas.microsoft.com/office/powerpoint/2010/main" val="4245518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odeshiftstars.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Modeshift STARS</a:t>
            </a:r>
          </a:p>
        </p:txBody>
      </p:sp>
      <p:sp>
        <p:nvSpPr>
          <p:cNvPr id="3" name="Subtitle 2"/>
          <p:cNvSpPr>
            <a:spLocks noGrp="1"/>
          </p:cNvSpPr>
          <p:nvPr>
            <p:ph type="subTitle" idx="1"/>
          </p:nvPr>
        </p:nvSpPr>
        <p:spPr>
          <a:xfrm>
            <a:off x="899592" y="3886200"/>
            <a:ext cx="7416824" cy="2495128"/>
          </a:xfrm>
        </p:spPr>
        <p:txBody>
          <a:bodyPr>
            <a:normAutofit lnSpcReduction="10000"/>
          </a:bodyPr>
          <a:lstStyle/>
          <a:p>
            <a:r>
              <a:rPr lang="en-GB" dirty="0">
                <a:solidFill>
                  <a:schemeClr val="tx1"/>
                </a:solidFill>
              </a:rPr>
              <a:t>Online School Travel Planning Tool</a:t>
            </a:r>
          </a:p>
          <a:p>
            <a:r>
              <a:rPr lang="en-GB" dirty="0">
                <a:solidFill>
                  <a:schemeClr val="tx1"/>
                </a:solidFill>
                <a:hlinkClick r:id="rId3"/>
              </a:rPr>
              <a:t>www.modeshiftstars.org</a:t>
            </a:r>
            <a:endParaRPr lang="en-GB" dirty="0">
              <a:solidFill>
                <a:schemeClr val="tx1"/>
              </a:solidFill>
            </a:endParaRPr>
          </a:p>
          <a:p>
            <a:endParaRPr lang="en-GB" sz="2400" dirty="0">
              <a:solidFill>
                <a:schemeClr val="tx1"/>
              </a:solidFill>
            </a:endParaRPr>
          </a:p>
          <a:p>
            <a:r>
              <a:rPr lang="en-GB" sz="1900" dirty="0">
                <a:solidFill>
                  <a:schemeClr val="tx1"/>
                </a:solidFill>
              </a:rPr>
              <a:t>Helen Harris, Agata Blazevic, Angela Forsyth, Janet Foster, Amy Hartnell, Rachel Hazell, Sarah Lees, Angela Manore, Amanda Morris, Penny Noyce, </a:t>
            </a:r>
            <a:r>
              <a:rPr lang="en-GB" sz="1900">
                <a:solidFill>
                  <a:schemeClr val="tx1"/>
                </a:solidFill>
              </a:rPr>
              <a:t>Anna Ross.  </a:t>
            </a:r>
            <a:endParaRPr lang="en-GB" sz="1900" dirty="0">
              <a:solidFill>
                <a:schemeClr val="tx1"/>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887" t="21232" r="69533" b="61628"/>
          <a:stretch/>
        </p:blipFill>
        <p:spPr bwMode="auto">
          <a:xfrm>
            <a:off x="467544" y="868076"/>
            <a:ext cx="2160395" cy="1114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9574" t="22918" r="73489" b="67501"/>
          <a:stretch/>
        </p:blipFill>
        <p:spPr bwMode="auto">
          <a:xfrm>
            <a:off x="6372200" y="868077"/>
            <a:ext cx="2462688" cy="1114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2hcc2co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1064524"/>
            <a:ext cx="2845095" cy="72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886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FA646-D484-40BE-97BD-E4D36E03EF0B}"/>
              </a:ext>
            </a:extLst>
          </p:cNvPr>
          <p:cNvSpPr>
            <a:spLocks noGrp="1"/>
          </p:cNvSpPr>
          <p:nvPr>
            <p:ph type="title"/>
          </p:nvPr>
        </p:nvSpPr>
        <p:spPr/>
        <p:txBody>
          <a:bodyPr>
            <a:normAutofit/>
          </a:bodyPr>
          <a:lstStyle/>
          <a:p>
            <a:r>
              <a:rPr lang="en-GB" sz="2800"/>
              <a:t>Introduction: School Information</a:t>
            </a:r>
          </a:p>
        </p:txBody>
      </p:sp>
      <p:pic>
        <p:nvPicPr>
          <p:cNvPr id="4" name="Picture 3">
            <a:extLst>
              <a:ext uri="{FF2B5EF4-FFF2-40B4-BE49-F238E27FC236}">
                <a16:creationId xmlns:a16="http://schemas.microsoft.com/office/drawing/2014/main" id="{3C8B2377-9C3E-4471-885D-D0FB7321E0C9}"/>
              </a:ext>
            </a:extLst>
          </p:cNvPr>
          <p:cNvPicPr>
            <a:picLocks noChangeAspect="1"/>
          </p:cNvPicPr>
          <p:nvPr/>
        </p:nvPicPr>
        <p:blipFill>
          <a:blip r:embed="rId3"/>
          <a:stretch>
            <a:fillRect/>
          </a:stretch>
        </p:blipFill>
        <p:spPr>
          <a:xfrm>
            <a:off x="0" y="1510748"/>
            <a:ext cx="9144000" cy="4492487"/>
          </a:xfrm>
          <a:prstGeom prst="rect">
            <a:avLst/>
          </a:prstGeom>
        </p:spPr>
      </p:pic>
    </p:spTree>
    <p:extLst>
      <p:ext uri="{BB962C8B-B14F-4D97-AF65-F5344CB8AC3E}">
        <p14:creationId xmlns:p14="http://schemas.microsoft.com/office/powerpoint/2010/main" val="1528671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369D-292D-416D-B76B-8045E4F330E2}"/>
              </a:ext>
            </a:extLst>
          </p:cNvPr>
          <p:cNvSpPr>
            <a:spLocks noGrp="1"/>
          </p:cNvSpPr>
          <p:nvPr>
            <p:ph type="title"/>
          </p:nvPr>
        </p:nvSpPr>
        <p:spPr/>
        <p:txBody>
          <a:bodyPr>
            <a:normAutofit/>
          </a:bodyPr>
          <a:lstStyle/>
          <a:p>
            <a:r>
              <a:rPr lang="en-GB" sz="2800"/>
              <a:t>Introduction: School Information</a:t>
            </a:r>
          </a:p>
        </p:txBody>
      </p:sp>
      <p:pic>
        <p:nvPicPr>
          <p:cNvPr id="5" name="Content Placeholder 4">
            <a:extLst>
              <a:ext uri="{FF2B5EF4-FFF2-40B4-BE49-F238E27FC236}">
                <a16:creationId xmlns:a16="http://schemas.microsoft.com/office/drawing/2014/main" id="{4FC167CC-3933-46AF-ADF1-597E6CA40461}"/>
              </a:ext>
            </a:extLst>
          </p:cNvPr>
          <p:cNvPicPr>
            <a:picLocks noGrp="1" noChangeAspect="1"/>
          </p:cNvPicPr>
          <p:nvPr>
            <p:ph idx="1"/>
          </p:nvPr>
        </p:nvPicPr>
        <p:blipFill>
          <a:blip r:embed="rId3"/>
          <a:stretch>
            <a:fillRect/>
          </a:stretch>
        </p:blipFill>
        <p:spPr>
          <a:xfrm>
            <a:off x="457200" y="1689653"/>
            <a:ext cx="8229600" cy="3543670"/>
          </a:xfrm>
        </p:spPr>
      </p:pic>
      <p:pic>
        <p:nvPicPr>
          <p:cNvPr id="9" name="Picture 8">
            <a:extLst>
              <a:ext uri="{FF2B5EF4-FFF2-40B4-BE49-F238E27FC236}">
                <a16:creationId xmlns:a16="http://schemas.microsoft.com/office/drawing/2014/main" id="{344A0DC3-9F6B-4614-9300-31475B28CC76}"/>
              </a:ext>
            </a:extLst>
          </p:cNvPr>
          <p:cNvPicPr>
            <a:picLocks noChangeAspect="1"/>
          </p:cNvPicPr>
          <p:nvPr/>
        </p:nvPicPr>
        <p:blipFill>
          <a:blip r:embed="rId4"/>
          <a:stretch>
            <a:fillRect/>
          </a:stretch>
        </p:blipFill>
        <p:spPr>
          <a:xfrm>
            <a:off x="457200" y="5338970"/>
            <a:ext cx="2019300" cy="533400"/>
          </a:xfrm>
          <a:prstGeom prst="rect">
            <a:avLst/>
          </a:prstGeom>
        </p:spPr>
      </p:pic>
    </p:spTree>
    <p:extLst>
      <p:ext uri="{BB962C8B-B14F-4D97-AF65-F5344CB8AC3E}">
        <p14:creationId xmlns:p14="http://schemas.microsoft.com/office/powerpoint/2010/main" val="3028207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5611092" cy="634082"/>
          </a:xfrm>
        </p:spPr>
        <p:txBody>
          <a:bodyPr>
            <a:normAutofit/>
          </a:bodyPr>
          <a:lstStyle/>
          <a:p>
            <a:r>
              <a:rPr lang="en-GB" sz="2800"/>
              <a:t>Travel and Transport Infrastructure</a:t>
            </a:r>
          </a:p>
        </p:txBody>
      </p:sp>
      <p:sp>
        <p:nvSpPr>
          <p:cNvPr id="7" name="TextBox 6">
            <a:extLst>
              <a:ext uri="{FF2B5EF4-FFF2-40B4-BE49-F238E27FC236}">
                <a16:creationId xmlns:a16="http://schemas.microsoft.com/office/drawing/2014/main" id="{EAA9E48E-314E-45D2-81D2-CD067B4C9FE2}"/>
              </a:ext>
            </a:extLst>
          </p:cNvPr>
          <p:cNvSpPr txBox="1"/>
          <p:nvPr/>
        </p:nvSpPr>
        <p:spPr>
          <a:xfrm>
            <a:off x="6577156" y="80873"/>
            <a:ext cx="1475656" cy="1200329"/>
          </a:xfrm>
          <a:prstGeom prst="rect">
            <a:avLst/>
          </a:prstGeom>
          <a:solidFill>
            <a:schemeClr val="accent6">
              <a:lumMod val="40000"/>
              <a:lumOff val="60000"/>
            </a:schemeClr>
          </a:solidFill>
        </p:spPr>
        <p:txBody>
          <a:bodyPr wrap="square" rtlCol="0">
            <a:spAutoFit/>
          </a:bodyPr>
          <a:lstStyle/>
          <a:p>
            <a:r>
              <a:rPr lang="en-GB"/>
              <a:t>Click on the pencil to start entering information</a:t>
            </a:r>
          </a:p>
        </p:txBody>
      </p:sp>
      <p:cxnSp>
        <p:nvCxnSpPr>
          <p:cNvPr id="8" name="Straight Arrow Connector 7">
            <a:extLst>
              <a:ext uri="{FF2B5EF4-FFF2-40B4-BE49-F238E27FC236}">
                <a16:creationId xmlns:a16="http://schemas.microsoft.com/office/drawing/2014/main" id="{65146919-2DC2-405B-A9B7-20D31E747C48}"/>
              </a:ext>
            </a:extLst>
          </p:cNvPr>
          <p:cNvCxnSpPr>
            <a:cxnSpLocks/>
          </p:cNvCxnSpPr>
          <p:nvPr/>
        </p:nvCxnSpPr>
        <p:spPr>
          <a:xfrm>
            <a:off x="8164647" y="1117953"/>
            <a:ext cx="274216" cy="31973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12" name="Picture 11">
            <a:extLst>
              <a:ext uri="{FF2B5EF4-FFF2-40B4-BE49-F238E27FC236}">
                <a16:creationId xmlns:a16="http://schemas.microsoft.com/office/drawing/2014/main" id="{1CD55F3A-FE26-4E45-A610-B69E427ECFC6}"/>
              </a:ext>
            </a:extLst>
          </p:cNvPr>
          <p:cNvPicPr>
            <a:picLocks noChangeAspect="1"/>
          </p:cNvPicPr>
          <p:nvPr/>
        </p:nvPicPr>
        <p:blipFill>
          <a:blip r:embed="rId3"/>
          <a:stretch>
            <a:fillRect/>
          </a:stretch>
        </p:blipFill>
        <p:spPr>
          <a:xfrm>
            <a:off x="46182" y="1471610"/>
            <a:ext cx="9144000" cy="2992581"/>
          </a:xfrm>
          <a:prstGeom prst="rect">
            <a:avLst/>
          </a:prstGeom>
        </p:spPr>
      </p:pic>
      <p:pic>
        <p:nvPicPr>
          <p:cNvPr id="15" name="Picture 14">
            <a:extLst>
              <a:ext uri="{FF2B5EF4-FFF2-40B4-BE49-F238E27FC236}">
                <a16:creationId xmlns:a16="http://schemas.microsoft.com/office/drawing/2014/main" id="{790F158A-A579-4F96-BEB8-B81A671A6988}"/>
              </a:ext>
            </a:extLst>
          </p:cNvPr>
          <p:cNvPicPr>
            <a:picLocks noChangeAspect="1"/>
          </p:cNvPicPr>
          <p:nvPr/>
        </p:nvPicPr>
        <p:blipFill>
          <a:blip r:embed="rId4"/>
          <a:stretch>
            <a:fillRect/>
          </a:stretch>
        </p:blipFill>
        <p:spPr>
          <a:xfrm>
            <a:off x="46182" y="4330567"/>
            <a:ext cx="9144000" cy="2527433"/>
          </a:xfrm>
          <a:prstGeom prst="rect">
            <a:avLst/>
          </a:prstGeom>
        </p:spPr>
      </p:pic>
      <p:sp>
        <p:nvSpPr>
          <p:cNvPr id="17" name="Title 1">
            <a:extLst>
              <a:ext uri="{FF2B5EF4-FFF2-40B4-BE49-F238E27FC236}">
                <a16:creationId xmlns:a16="http://schemas.microsoft.com/office/drawing/2014/main" id="{3266365E-FCA4-4D15-B28B-150F9B97D7C7}"/>
              </a:ext>
            </a:extLst>
          </p:cNvPr>
          <p:cNvSpPr txBox="1">
            <a:spLocks/>
          </p:cNvSpPr>
          <p:nvPr/>
        </p:nvSpPr>
        <p:spPr>
          <a:xfrm>
            <a:off x="193964" y="360452"/>
            <a:ext cx="8492836" cy="51435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800"/>
          </a:p>
        </p:txBody>
      </p:sp>
    </p:spTree>
    <p:extLst>
      <p:ext uri="{BB962C8B-B14F-4D97-AF65-F5344CB8AC3E}">
        <p14:creationId xmlns:p14="http://schemas.microsoft.com/office/powerpoint/2010/main" val="4167061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337F8-6830-497B-877B-5258F3BCF454}"/>
              </a:ext>
            </a:extLst>
          </p:cNvPr>
          <p:cNvSpPr>
            <a:spLocks noGrp="1"/>
          </p:cNvSpPr>
          <p:nvPr>
            <p:ph type="title"/>
          </p:nvPr>
        </p:nvSpPr>
        <p:spPr/>
        <p:txBody>
          <a:bodyPr>
            <a:normAutofit/>
          </a:bodyPr>
          <a:lstStyle/>
          <a:p>
            <a:r>
              <a:rPr lang="en-GB" sz="2800"/>
              <a:t>Travel &amp; Transport Infrastructure</a:t>
            </a:r>
          </a:p>
        </p:txBody>
      </p:sp>
      <p:pic>
        <p:nvPicPr>
          <p:cNvPr id="6" name="Picture 5">
            <a:extLst>
              <a:ext uri="{FF2B5EF4-FFF2-40B4-BE49-F238E27FC236}">
                <a16:creationId xmlns:a16="http://schemas.microsoft.com/office/drawing/2014/main" id="{B57EDBBB-9BB0-4F43-BF8A-5B86C146E2D2}"/>
              </a:ext>
            </a:extLst>
          </p:cNvPr>
          <p:cNvPicPr>
            <a:picLocks noChangeAspect="1"/>
          </p:cNvPicPr>
          <p:nvPr/>
        </p:nvPicPr>
        <p:blipFill>
          <a:blip r:embed="rId3"/>
          <a:stretch>
            <a:fillRect/>
          </a:stretch>
        </p:blipFill>
        <p:spPr>
          <a:xfrm>
            <a:off x="0" y="1417638"/>
            <a:ext cx="9144000" cy="3888930"/>
          </a:xfrm>
          <a:prstGeom prst="rect">
            <a:avLst/>
          </a:prstGeom>
        </p:spPr>
      </p:pic>
    </p:spTree>
    <p:extLst>
      <p:ext uri="{BB962C8B-B14F-4D97-AF65-F5344CB8AC3E}">
        <p14:creationId xmlns:p14="http://schemas.microsoft.com/office/powerpoint/2010/main" val="1419141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EED94-44C4-4779-AC99-D66F3F41872A}"/>
              </a:ext>
            </a:extLst>
          </p:cNvPr>
          <p:cNvSpPr>
            <a:spLocks noGrp="1"/>
          </p:cNvSpPr>
          <p:nvPr>
            <p:ph type="title"/>
          </p:nvPr>
        </p:nvSpPr>
        <p:spPr/>
        <p:txBody>
          <a:bodyPr>
            <a:normAutofit/>
          </a:bodyPr>
          <a:lstStyle/>
          <a:p>
            <a:r>
              <a:rPr lang="en-GB" sz="2800"/>
              <a:t>Travel and Transport Infrastructure</a:t>
            </a:r>
          </a:p>
        </p:txBody>
      </p:sp>
      <p:pic>
        <p:nvPicPr>
          <p:cNvPr id="4" name="Picture 3">
            <a:extLst>
              <a:ext uri="{FF2B5EF4-FFF2-40B4-BE49-F238E27FC236}">
                <a16:creationId xmlns:a16="http://schemas.microsoft.com/office/drawing/2014/main" id="{4F6B02DE-7257-43F7-940F-B2E066001889}"/>
              </a:ext>
            </a:extLst>
          </p:cNvPr>
          <p:cNvPicPr>
            <a:picLocks noChangeAspect="1"/>
          </p:cNvPicPr>
          <p:nvPr/>
        </p:nvPicPr>
        <p:blipFill>
          <a:blip r:embed="rId3"/>
          <a:stretch>
            <a:fillRect/>
          </a:stretch>
        </p:blipFill>
        <p:spPr>
          <a:xfrm>
            <a:off x="0" y="1288469"/>
            <a:ext cx="9144000" cy="5076193"/>
          </a:xfrm>
          <a:prstGeom prst="rect">
            <a:avLst/>
          </a:prstGeom>
        </p:spPr>
      </p:pic>
      <p:pic>
        <p:nvPicPr>
          <p:cNvPr id="6" name="Picture 5">
            <a:extLst>
              <a:ext uri="{FF2B5EF4-FFF2-40B4-BE49-F238E27FC236}">
                <a16:creationId xmlns:a16="http://schemas.microsoft.com/office/drawing/2014/main" id="{9B4557FB-84A9-4D7E-BF82-8AA08E01DB03}"/>
              </a:ext>
            </a:extLst>
          </p:cNvPr>
          <p:cNvPicPr>
            <a:picLocks noChangeAspect="1"/>
          </p:cNvPicPr>
          <p:nvPr/>
        </p:nvPicPr>
        <p:blipFill>
          <a:blip r:embed="rId4"/>
          <a:stretch>
            <a:fillRect/>
          </a:stretch>
        </p:blipFill>
        <p:spPr>
          <a:xfrm>
            <a:off x="0" y="6364662"/>
            <a:ext cx="1867637" cy="493338"/>
          </a:xfrm>
          <a:prstGeom prst="rect">
            <a:avLst/>
          </a:prstGeom>
        </p:spPr>
      </p:pic>
    </p:spTree>
    <p:extLst>
      <p:ext uri="{BB962C8B-B14F-4D97-AF65-F5344CB8AC3E}">
        <p14:creationId xmlns:p14="http://schemas.microsoft.com/office/powerpoint/2010/main" val="236575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38CC4-D84D-4AEF-AC32-CD87D529762E}"/>
              </a:ext>
            </a:extLst>
          </p:cNvPr>
          <p:cNvSpPr>
            <a:spLocks noGrp="1"/>
          </p:cNvSpPr>
          <p:nvPr>
            <p:ph type="title"/>
          </p:nvPr>
        </p:nvSpPr>
        <p:spPr>
          <a:xfrm>
            <a:off x="457200" y="274638"/>
            <a:ext cx="8229600" cy="769189"/>
          </a:xfrm>
        </p:spPr>
        <p:txBody>
          <a:bodyPr>
            <a:noAutofit/>
          </a:bodyPr>
          <a:lstStyle/>
          <a:p>
            <a:r>
              <a:rPr lang="en-US" sz="2800">
                <a:cs typeface="Calibri"/>
              </a:rPr>
              <a:t>Travel and Transport Infrastructure - Route to School Audit</a:t>
            </a:r>
            <a:endParaRPr lang="en-US" sz="2800"/>
          </a:p>
        </p:txBody>
      </p:sp>
      <p:pic>
        <p:nvPicPr>
          <p:cNvPr id="3" name="Picture 3" descr="A screenshot of a cell phone&#10;&#10;Description generated with high confidence">
            <a:extLst>
              <a:ext uri="{FF2B5EF4-FFF2-40B4-BE49-F238E27FC236}">
                <a16:creationId xmlns:a16="http://schemas.microsoft.com/office/drawing/2014/main" id="{E54B35EF-C03B-4248-9098-FD173B449BEA}"/>
              </a:ext>
            </a:extLst>
          </p:cNvPr>
          <p:cNvPicPr>
            <a:picLocks noChangeAspect="1"/>
          </p:cNvPicPr>
          <p:nvPr/>
        </p:nvPicPr>
        <p:blipFill>
          <a:blip r:embed="rId3"/>
          <a:stretch>
            <a:fillRect/>
          </a:stretch>
        </p:blipFill>
        <p:spPr>
          <a:xfrm>
            <a:off x="51759" y="1138095"/>
            <a:ext cx="8911086" cy="786190"/>
          </a:xfrm>
          <a:prstGeom prst="rect">
            <a:avLst/>
          </a:prstGeom>
        </p:spPr>
      </p:pic>
      <p:pic>
        <p:nvPicPr>
          <p:cNvPr id="4" name="Picture 3">
            <a:extLst>
              <a:ext uri="{FF2B5EF4-FFF2-40B4-BE49-F238E27FC236}">
                <a16:creationId xmlns:a16="http://schemas.microsoft.com/office/drawing/2014/main" id="{0A229ECF-F9AA-4235-B2E8-685A2F3DF3CD}"/>
              </a:ext>
            </a:extLst>
          </p:cNvPr>
          <p:cNvPicPr>
            <a:picLocks noChangeAspect="1"/>
          </p:cNvPicPr>
          <p:nvPr/>
        </p:nvPicPr>
        <p:blipFill>
          <a:blip r:embed="rId4"/>
          <a:stretch>
            <a:fillRect/>
          </a:stretch>
        </p:blipFill>
        <p:spPr>
          <a:xfrm>
            <a:off x="2145007" y="1863036"/>
            <a:ext cx="3535357" cy="4994963"/>
          </a:xfrm>
          <a:prstGeom prst="rect">
            <a:avLst/>
          </a:prstGeom>
        </p:spPr>
      </p:pic>
    </p:spTree>
    <p:extLst>
      <p:ext uri="{BB962C8B-B14F-4D97-AF65-F5344CB8AC3E}">
        <p14:creationId xmlns:p14="http://schemas.microsoft.com/office/powerpoint/2010/main" val="1320998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7F88B-8AED-4C17-9B63-830B394274D5}"/>
              </a:ext>
            </a:extLst>
          </p:cNvPr>
          <p:cNvSpPr>
            <a:spLocks noGrp="1"/>
          </p:cNvSpPr>
          <p:nvPr>
            <p:ph type="title"/>
          </p:nvPr>
        </p:nvSpPr>
        <p:spPr/>
        <p:txBody>
          <a:bodyPr>
            <a:normAutofit/>
          </a:bodyPr>
          <a:lstStyle/>
          <a:p>
            <a:r>
              <a:rPr lang="en-GB" sz="2800"/>
              <a:t>Aims and Objectives</a:t>
            </a:r>
          </a:p>
        </p:txBody>
      </p:sp>
      <p:pic>
        <p:nvPicPr>
          <p:cNvPr id="4" name="Picture 3">
            <a:extLst>
              <a:ext uri="{FF2B5EF4-FFF2-40B4-BE49-F238E27FC236}">
                <a16:creationId xmlns:a16="http://schemas.microsoft.com/office/drawing/2014/main" id="{4DE71B45-2E33-4C70-8644-997A748AE423}"/>
              </a:ext>
            </a:extLst>
          </p:cNvPr>
          <p:cNvPicPr>
            <a:picLocks noChangeAspect="1"/>
          </p:cNvPicPr>
          <p:nvPr/>
        </p:nvPicPr>
        <p:blipFill>
          <a:blip r:embed="rId3"/>
          <a:stretch>
            <a:fillRect/>
          </a:stretch>
        </p:blipFill>
        <p:spPr>
          <a:xfrm>
            <a:off x="0" y="2691114"/>
            <a:ext cx="9144000" cy="1475772"/>
          </a:xfrm>
          <a:prstGeom prst="rect">
            <a:avLst/>
          </a:prstGeom>
        </p:spPr>
      </p:pic>
      <p:pic>
        <p:nvPicPr>
          <p:cNvPr id="6" name="Picture 5">
            <a:extLst>
              <a:ext uri="{FF2B5EF4-FFF2-40B4-BE49-F238E27FC236}">
                <a16:creationId xmlns:a16="http://schemas.microsoft.com/office/drawing/2014/main" id="{5DA1ACAF-033C-41C4-B10A-65C895A0EC07}"/>
              </a:ext>
            </a:extLst>
          </p:cNvPr>
          <p:cNvPicPr>
            <a:picLocks noChangeAspect="1"/>
          </p:cNvPicPr>
          <p:nvPr/>
        </p:nvPicPr>
        <p:blipFill>
          <a:blip r:embed="rId4"/>
          <a:stretch>
            <a:fillRect/>
          </a:stretch>
        </p:blipFill>
        <p:spPr>
          <a:xfrm>
            <a:off x="6667500" y="1290939"/>
            <a:ext cx="2019300" cy="1400175"/>
          </a:xfrm>
          <a:prstGeom prst="rect">
            <a:avLst/>
          </a:prstGeom>
        </p:spPr>
      </p:pic>
      <p:pic>
        <p:nvPicPr>
          <p:cNvPr id="8" name="Picture 7">
            <a:extLst>
              <a:ext uri="{FF2B5EF4-FFF2-40B4-BE49-F238E27FC236}">
                <a16:creationId xmlns:a16="http://schemas.microsoft.com/office/drawing/2014/main" id="{D644B7FC-5EE2-4930-B7A2-62B5C12191E3}"/>
              </a:ext>
            </a:extLst>
          </p:cNvPr>
          <p:cNvPicPr>
            <a:picLocks noChangeAspect="1"/>
          </p:cNvPicPr>
          <p:nvPr/>
        </p:nvPicPr>
        <p:blipFill>
          <a:blip r:embed="rId5"/>
          <a:stretch>
            <a:fillRect/>
          </a:stretch>
        </p:blipFill>
        <p:spPr>
          <a:xfrm>
            <a:off x="113472" y="4325178"/>
            <a:ext cx="2019300" cy="533400"/>
          </a:xfrm>
          <a:prstGeom prst="rect">
            <a:avLst/>
          </a:prstGeom>
        </p:spPr>
      </p:pic>
    </p:spTree>
    <p:extLst>
      <p:ext uri="{BB962C8B-B14F-4D97-AF65-F5344CB8AC3E}">
        <p14:creationId xmlns:p14="http://schemas.microsoft.com/office/powerpoint/2010/main" val="1688230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AE4E-30EE-4DA0-8497-8548AA6948DF}"/>
              </a:ext>
            </a:extLst>
          </p:cNvPr>
          <p:cNvSpPr>
            <a:spLocks noGrp="1"/>
          </p:cNvSpPr>
          <p:nvPr>
            <p:ph type="title"/>
          </p:nvPr>
        </p:nvSpPr>
        <p:spPr/>
        <p:txBody>
          <a:bodyPr>
            <a:normAutofit/>
          </a:bodyPr>
          <a:lstStyle/>
          <a:p>
            <a:r>
              <a:rPr lang="en-GB" sz="2800"/>
              <a:t> Working Group</a:t>
            </a:r>
          </a:p>
        </p:txBody>
      </p:sp>
      <p:pic>
        <p:nvPicPr>
          <p:cNvPr id="4" name="Picture 3">
            <a:extLst>
              <a:ext uri="{FF2B5EF4-FFF2-40B4-BE49-F238E27FC236}">
                <a16:creationId xmlns:a16="http://schemas.microsoft.com/office/drawing/2014/main" id="{828C84D5-1FC7-4E25-ACB8-06FAED903628}"/>
              </a:ext>
            </a:extLst>
          </p:cNvPr>
          <p:cNvPicPr>
            <a:picLocks noChangeAspect="1"/>
          </p:cNvPicPr>
          <p:nvPr/>
        </p:nvPicPr>
        <p:blipFill>
          <a:blip r:embed="rId3"/>
          <a:stretch>
            <a:fillRect/>
          </a:stretch>
        </p:blipFill>
        <p:spPr>
          <a:xfrm>
            <a:off x="0" y="1117600"/>
            <a:ext cx="9144000" cy="4532085"/>
          </a:xfrm>
          <a:prstGeom prst="rect">
            <a:avLst/>
          </a:prstGeom>
        </p:spPr>
      </p:pic>
      <p:pic>
        <p:nvPicPr>
          <p:cNvPr id="9" name="Picture 8">
            <a:extLst>
              <a:ext uri="{FF2B5EF4-FFF2-40B4-BE49-F238E27FC236}">
                <a16:creationId xmlns:a16="http://schemas.microsoft.com/office/drawing/2014/main" id="{323638AA-F308-4E2A-A299-4751A9433C78}"/>
              </a:ext>
            </a:extLst>
          </p:cNvPr>
          <p:cNvPicPr>
            <a:picLocks noChangeAspect="1"/>
          </p:cNvPicPr>
          <p:nvPr/>
        </p:nvPicPr>
        <p:blipFill>
          <a:blip r:embed="rId4"/>
          <a:stretch>
            <a:fillRect/>
          </a:stretch>
        </p:blipFill>
        <p:spPr>
          <a:xfrm>
            <a:off x="90198" y="5740400"/>
            <a:ext cx="2276475" cy="657225"/>
          </a:xfrm>
          <a:prstGeom prst="rect">
            <a:avLst/>
          </a:prstGeom>
        </p:spPr>
      </p:pic>
    </p:spTree>
    <p:extLst>
      <p:ext uri="{BB962C8B-B14F-4D97-AF65-F5344CB8AC3E}">
        <p14:creationId xmlns:p14="http://schemas.microsoft.com/office/powerpoint/2010/main" val="1402924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a:t>Adding new tabs</a:t>
            </a:r>
          </a:p>
        </p:txBody>
      </p:sp>
      <p:sp>
        <p:nvSpPr>
          <p:cNvPr id="5" name="TextBox 4">
            <a:extLst>
              <a:ext uri="{FF2B5EF4-FFF2-40B4-BE49-F238E27FC236}">
                <a16:creationId xmlns:a16="http://schemas.microsoft.com/office/drawing/2014/main" id="{182D7B81-164C-4BAD-AA9C-C841BB56AEF0}"/>
              </a:ext>
            </a:extLst>
          </p:cNvPr>
          <p:cNvSpPr txBox="1"/>
          <p:nvPr/>
        </p:nvSpPr>
        <p:spPr>
          <a:xfrm>
            <a:off x="3275856" y="1484784"/>
            <a:ext cx="2592288" cy="369332"/>
          </a:xfrm>
          <a:prstGeom prst="rect">
            <a:avLst/>
          </a:prstGeom>
          <a:solidFill>
            <a:schemeClr val="accent6">
              <a:lumMod val="40000"/>
              <a:lumOff val="60000"/>
            </a:schemeClr>
          </a:solidFill>
        </p:spPr>
        <p:txBody>
          <a:bodyPr wrap="square" rtlCol="0">
            <a:spAutoFit/>
          </a:bodyPr>
          <a:lstStyle/>
          <a:p>
            <a:pPr algn="ctr"/>
            <a:r>
              <a:rPr lang="en-GB"/>
              <a:t>Click on the cogs</a:t>
            </a:r>
          </a:p>
        </p:txBody>
      </p:sp>
      <p:cxnSp>
        <p:nvCxnSpPr>
          <p:cNvPr id="6" name="Straight Arrow Connector 5">
            <a:extLst>
              <a:ext uri="{FF2B5EF4-FFF2-40B4-BE49-F238E27FC236}">
                <a16:creationId xmlns:a16="http://schemas.microsoft.com/office/drawing/2014/main" id="{792F2C6E-F4CF-443B-93B3-5A4D56FB29D9}"/>
              </a:ext>
            </a:extLst>
          </p:cNvPr>
          <p:cNvCxnSpPr>
            <a:cxnSpLocks/>
            <a:stCxn id="5" idx="3"/>
          </p:cNvCxnSpPr>
          <p:nvPr/>
        </p:nvCxnSpPr>
        <p:spPr>
          <a:xfrm>
            <a:off x="5868144" y="1669450"/>
            <a:ext cx="1133020" cy="43647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7" name="Picture 6">
            <a:extLst>
              <a:ext uri="{FF2B5EF4-FFF2-40B4-BE49-F238E27FC236}">
                <a16:creationId xmlns:a16="http://schemas.microsoft.com/office/drawing/2014/main" id="{B7133EE7-8999-441A-BE64-EFAEC3D4A538}"/>
              </a:ext>
            </a:extLst>
          </p:cNvPr>
          <p:cNvPicPr>
            <a:picLocks noChangeAspect="1"/>
          </p:cNvPicPr>
          <p:nvPr/>
        </p:nvPicPr>
        <p:blipFill>
          <a:blip r:embed="rId3"/>
          <a:stretch>
            <a:fillRect/>
          </a:stretch>
        </p:blipFill>
        <p:spPr>
          <a:xfrm>
            <a:off x="0" y="2198254"/>
            <a:ext cx="9144000" cy="2990295"/>
          </a:xfrm>
          <a:prstGeom prst="rect">
            <a:avLst/>
          </a:prstGeom>
        </p:spPr>
      </p:pic>
      <p:pic>
        <p:nvPicPr>
          <p:cNvPr id="9" name="Picture 8">
            <a:extLst>
              <a:ext uri="{FF2B5EF4-FFF2-40B4-BE49-F238E27FC236}">
                <a16:creationId xmlns:a16="http://schemas.microsoft.com/office/drawing/2014/main" id="{EC399E50-86D3-4F5A-8574-CA44C771B510}"/>
              </a:ext>
            </a:extLst>
          </p:cNvPr>
          <p:cNvPicPr>
            <a:picLocks noChangeAspect="1"/>
          </p:cNvPicPr>
          <p:nvPr/>
        </p:nvPicPr>
        <p:blipFill>
          <a:blip r:embed="rId4"/>
          <a:stretch>
            <a:fillRect/>
          </a:stretch>
        </p:blipFill>
        <p:spPr>
          <a:xfrm>
            <a:off x="6833345" y="2938669"/>
            <a:ext cx="2191385" cy="3183835"/>
          </a:xfrm>
          <a:prstGeom prst="rect">
            <a:avLst/>
          </a:prstGeom>
        </p:spPr>
      </p:pic>
    </p:spTree>
    <p:extLst>
      <p:ext uri="{BB962C8B-B14F-4D97-AF65-F5344CB8AC3E}">
        <p14:creationId xmlns:p14="http://schemas.microsoft.com/office/powerpoint/2010/main" val="1093678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5B0C-BAE1-4BEF-BCC4-F8AFC7DDF09C}"/>
              </a:ext>
            </a:extLst>
          </p:cNvPr>
          <p:cNvSpPr>
            <a:spLocks noGrp="1"/>
          </p:cNvSpPr>
          <p:nvPr>
            <p:ph type="title"/>
          </p:nvPr>
        </p:nvSpPr>
        <p:spPr/>
        <p:txBody>
          <a:bodyPr/>
          <a:lstStyle/>
          <a:p>
            <a:r>
              <a:rPr lang="en-GB"/>
              <a:t>Adding a new survey</a:t>
            </a:r>
          </a:p>
        </p:txBody>
      </p:sp>
      <p:pic>
        <p:nvPicPr>
          <p:cNvPr id="5" name="Picture 4">
            <a:extLst>
              <a:ext uri="{FF2B5EF4-FFF2-40B4-BE49-F238E27FC236}">
                <a16:creationId xmlns:a16="http://schemas.microsoft.com/office/drawing/2014/main" id="{2F0D905F-D019-474D-A89F-9374BB164B01}"/>
              </a:ext>
            </a:extLst>
          </p:cNvPr>
          <p:cNvPicPr>
            <a:picLocks noChangeAspect="1"/>
          </p:cNvPicPr>
          <p:nvPr/>
        </p:nvPicPr>
        <p:blipFill>
          <a:blip r:embed="rId3"/>
          <a:stretch>
            <a:fillRect/>
          </a:stretch>
        </p:blipFill>
        <p:spPr>
          <a:xfrm>
            <a:off x="0" y="1220821"/>
            <a:ext cx="9144000" cy="4847470"/>
          </a:xfrm>
          <a:prstGeom prst="rect">
            <a:avLst/>
          </a:prstGeom>
        </p:spPr>
      </p:pic>
    </p:spTree>
    <p:extLst>
      <p:ext uri="{BB962C8B-B14F-4D97-AF65-F5344CB8AC3E}">
        <p14:creationId xmlns:p14="http://schemas.microsoft.com/office/powerpoint/2010/main" val="101490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58"/>
            <a:ext cx="8229600" cy="871670"/>
          </a:xfrm>
        </p:spPr>
        <p:txBody>
          <a:bodyPr/>
          <a:lstStyle/>
          <a:p>
            <a:r>
              <a:rPr lang="en-GB"/>
              <a:t>Sign up to Newsletter</a:t>
            </a:r>
          </a:p>
        </p:txBody>
      </p:sp>
      <p:pic>
        <p:nvPicPr>
          <p:cNvPr id="4" name="Picture 3">
            <a:extLst>
              <a:ext uri="{FF2B5EF4-FFF2-40B4-BE49-F238E27FC236}">
                <a16:creationId xmlns:a16="http://schemas.microsoft.com/office/drawing/2014/main" id="{BF7C25B2-54AA-42E6-8A62-72B4987A92D5}"/>
              </a:ext>
            </a:extLst>
          </p:cNvPr>
          <p:cNvPicPr>
            <a:picLocks noChangeAspect="1"/>
          </p:cNvPicPr>
          <p:nvPr/>
        </p:nvPicPr>
        <p:blipFill>
          <a:blip r:embed="rId3"/>
          <a:stretch>
            <a:fillRect/>
          </a:stretch>
        </p:blipFill>
        <p:spPr>
          <a:xfrm>
            <a:off x="779630" y="4319391"/>
            <a:ext cx="7584740" cy="871670"/>
          </a:xfrm>
          <a:prstGeom prst="rect">
            <a:avLst/>
          </a:prstGeom>
        </p:spPr>
      </p:pic>
      <p:pic>
        <p:nvPicPr>
          <p:cNvPr id="6" name="Picture 5">
            <a:extLst>
              <a:ext uri="{FF2B5EF4-FFF2-40B4-BE49-F238E27FC236}">
                <a16:creationId xmlns:a16="http://schemas.microsoft.com/office/drawing/2014/main" id="{CFF6F703-4D56-4A03-8625-99DA8D886748}"/>
              </a:ext>
            </a:extLst>
          </p:cNvPr>
          <p:cNvPicPr>
            <a:picLocks noChangeAspect="1"/>
          </p:cNvPicPr>
          <p:nvPr/>
        </p:nvPicPr>
        <p:blipFill>
          <a:blip r:embed="rId4"/>
          <a:stretch>
            <a:fillRect/>
          </a:stretch>
        </p:blipFill>
        <p:spPr>
          <a:xfrm>
            <a:off x="1205880" y="5328729"/>
            <a:ext cx="6732240" cy="1529271"/>
          </a:xfrm>
          <a:prstGeom prst="rect">
            <a:avLst/>
          </a:prstGeom>
        </p:spPr>
      </p:pic>
      <p:pic>
        <p:nvPicPr>
          <p:cNvPr id="5" name="Picture 4">
            <a:extLst>
              <a:ext uri="{FF2B5EF4-FFF2-40B4-BE49-F238E27FC236}">
                <a16:creationId xmlns:a16="http://schemas.microsoft.com/office/drawing/2014/main" id="{90150B9F-5599-4BBE-822C-3BE445D26455}"/>
              </a:ext>
            </a:extLst>
          </p:cNvPr>
          <p:cNvPicPr>
            <a:picLocks noChangeAspect="1"/>
          </p:cNvPicPr>
          <p:nvPr/>
        </p:nvPicPr>
        <p:blipFill>
          <a:blip r:embed="rId5"/>
          <a:stretch>
            <a:fillRect/>
          </a:stretch>
        </p:blipFill>
        <p:spPr>
          <a:xfrm>
            <a:off x="779630" y="909524"/>
            <a:ext cx="7493411" cy="3416172"/>
          </a:xfrm>
          <a:prstGeom prst="rect">
            <a:avLst/>
          </a:prstGeom>
        </p:spPr>
      </p:pic>
    </p:spTree>
    <p:extLst>
      <p:ext uri="{BB962C8B-B14F-4D97-AF65-F5344CB8AC3E}">
        <p14:creationId xmlns:p14="http://schemas.microsoft.com/office/powerpoint/2010/main" val="630106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3B14F8-3D73-42D5-A2E7-D154D666D13E}"/>
              </a:ext>
            </a:extLst>
          </p:cNvPr>
          <p:cNvSpPr>
            <a:spLocks noGrp="1"/>
          </p:cNvSpPr>
          <p:nvPr>
            <p:ph type="title"/>
          </p:nvPr>
        </p:nvSpPr>
        <p:spPr>
          <a:xfrm>
            <a:off x="457200" y="274638"/>
            <a:ext cx="8229600" cy="1143000"/>
          </a:xfrm>
        </p:spPr>
        <p:txBody>
          <a:bodyPr>
            <a:normAutofit fontScale="90000"/>
          </a:bodyPr>
          <a:lstStyle/>
          <a:p>
            <a:r>
              <a:rPr lang="en-GB" dirty="0"/>
              <a:t>If you want staff to conduct and input the surveys themselves… </a:t>
            </a:r>
          </a:p>
        </p:txBody>
      </p:sp>
      <p:pic>
        <p:nvPicPr>
          <p:cNvPr id="5" name="Picture 4">
            <a:extLst>
              <a:ext uri="{FF2B5EF4-FFF2-40B4-BE49-F238E27FC236}">
                <a16:creationId xmlns:a16="http://schemas.microsoft.com/office/drawing/2014/main" id="{100CBB5F-AD1B-46DF-8AA2-295C3F886DE5}"/>
              </a:ext>
            </a:extLst>
          </p:cNvPr>
          <p:cNvPicPr>
            <a:picLocks noChangeAspect="1"/>
          </p:cNvPicPr>
          <p:nvPr/>
        </p:nvPicPr>
        <p:blipFill>
          <a:blip r:embed="rId3"/>
          <a:stretch>
            <a:fillRect/>
          </a:stretch>
        </p:blipFill>
        <p:spPr>
          <a:xfrm>
            <a:off x="0" y="2067339"/>
            <a:ext cx="9144000" cy="3395207"/>
          </a:xfrm>
          <a:prstGeom prst="rect">
            <a:avLst/>
          </a:prstGeom>
        </p:spPr>
      </p:pic>
      <p:cxnSp>
        <p:nvCxnSpPr>
          <p:cNvPr id="7" name="Straight Arrow Connector 6">
            <a:extLst>
              <a:ext uri="{FF2B5EF4-FFF2-40B4-BE49-F238E27FC236}">
                <a16:creationId xmlns:a16="http://schemas.microsoft.com/office/drawing/2014/main" id="{2DFF6740-2D00-48C6-942E-7BDBE1E0D2AB}"/>
              </a:ext>
            </a:extLst>
          </p:cNvPr>
          <p:cNvCxnSpPr/>
          <p:nvPr/>
        </p:nvCxnSpPr>
        <p:spPr>
          <a:xfrm flipH="1" flipV="1">
            <a:off x="6273579" y="4564049"/>
            <a:ext cx="1749287" cy="75537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59747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5D165-3E44-42E9-88B1-5E59D9FAE542}"/>
              </a:ext>
            </a:extLst>
          </p:cNvPr>
          <p:cNvSpPr>
            <a:spLocks noGrp="1"/>
          </p:cNvSpPr>
          <p:nvPr>
            <p:ph type="title"/>
          </p:nvPr>
        </p:nvSpPr>
        <p:spPr/>
        <p:txBody>
          <a:bodyPr>
            <a:normAutofit/>
          </a:bodyPr>
          <a:lstStyle/>
          <a:p>
            <a:r>
              <a:rPr lang="en-GB" sz="2800"/>
              <a:t>All Surveys</a:t>
            </a:r>
          </a:p>
        </p:txBody>
      </p:sp>
      <p:pic>
        <p:nvPicPr>
          <p:cNvPr id="9" name="Picture 8">
            <a:extLst>
              <a:ext uri="{FF2B5EF4-FFF2-40B4-BE49-F238E27FC236}">
                <a16:creationId xmlns:a16="http://schemas.microsoft.com/office/drawing/2014/main" id="{C007243F-2B71-42CB-9ED3-C605B618333B}"/>
              </a:ext>
            </a:extLst>
          </p:cNvPr>
          <p:cNvPicPr>
            <a:picLocks noChangeAspect="1"/>
          </p:cNvPicPr>
          <p:nvPr/>
        </p:nvPicPr>
        <p:blipFill>
          <a:blip r:embed="rId3"/>
          <a:stretch>
            <a:fillRect/>
          </a:stretch>
        </p:blipFill>
        <p:spPr>
          <a:xfrm>
            <a:off x="0" y="1113184"/>
            <a:ext cx="9144000" cy="1361660"/>
          </a:xfrm>
          <a:prstGeom prst="rect">
            <a:avLst/>
          </a:prstGeom>
        </p:spPr>
      </p:pic>
      <p:pic>
        <p:nvPicPr>
          <p:cNvPr id="11" name="Picture 10">
            <a:extLst>
              <a:ext uri="{FF2B5EF4-FFF2-40B4-BE49-F238E27FC236}">
                <a16:creationId xmlns:a16="http://schemas.microsoft.com/office/drawing/2014/main" id="{654BAFB9-BDD4-4D94-933D-E7FE30F31CBF}"/>
              </a:ext>
            </a:extLst>
          </p:cNvPr>
          <p:cNvPicPr>
            <a:picLocks noChangeAspect="1"/>
          </p:cNvPicPr>
          <p:nvPr/>
        </p:nvPicPr>
        <p:blipFill>
          <a:blip r:embed="rId4"/>
          <a:stretch>
            <a:fillRect/>
          </a:stretch>
        </p:blipFill>
        <p:spPr>
          <a:xfrm>
            <a:off x="0" y="2474844"/>
            <a:ext cx="9144000" cy="2382291"/>
          </a:xfrm>
          <a:prstGeom prst="rect">
            <a:avLst/>
          </a:prstGeom>
        </p:spPr>
      </p:pic>
      <p:sp>
        <p:nvSpPr>
          <p:cNvPr id="14" name="TextBox 13">
            <a:extLst>
              <a:ext uri="{FF2B5EF4-FFF2-40B4-BE49-F238E27FC236}">
                <a16:creationId xmlns:a16="http://schemas.microsoft.com/office/drawing/2014/main" id="{07F78D72-D497-4B80-AD36-5699B5EC431E}"/>
              </a:ext>
            </a:extLst>
          </p:cNvPr>
          <p:cNvSpPr txBox="1"/>
          <p:nvPr/>
        </p:nvSpPr>
        <p:spPr>
          <a:xfrm>
            <a:off x="92585" y="14639"/>
            <a:ext cx="1282147" cy="1200329"/>
          </a:xfrm>
          <a:prstGeom prst="rect">
            <a:avLst/>
          </a:prstGeom>
          <a:solidFill>
            <a:schemeClr val="accent6">
              <a:lumMod val="40000"/>
              <a:lumOff val="60000"/>
            </a:schemeClr>
          </a:solidFill>
        </p:spPr>
        <p:txBody>
          <a:bodyPr wrap="square" rtlCol="0">
            <a:spAutoFit/>
          </a:bodyPr>
          <a:lstStyle/>
          <a:p>
            <a:r>
              <a:rPr lang="en-GB"/>
              <a:t>Click on year to see details of survey</a:t>
            </a:r>
          </a:p>
        </p:txBody>
      </p:sp>
      <p:cxnSp>
        <p:nvCxnSpPr>
          <p:cNvPr id="16" name="Straight Arrow Connector 15">
            <a:extLst>
              <a:ext uri="{FF2B5EF4-FFF2-40B4-BE49-F238E27FC236}">
                <a16:creationId xmlns:a16="http://schemas.microsoft.com/office/drawing/2014/main" id="{222C0B63-B597-46ED-8578-6D5C47DECC9D}"/>
              </a:ext>
            </a:extLst>
          </p:cNvPr>
          <p:cNvCxnSpPr/>
          <p:nvPr/>
        </p:nvCxnSpPr>
        <p:spPr>
          <a:xfrm flipH="1">
            <a:off x="618836" y="1214968"/>
            <a:ext cx="489528" cy="180532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67716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F936-E7FC-4C93-AE5E-E1B96F98B264}"/>
              </a:ext>
            </a:extLst>
          </p:cNvPr>
          <p:cNvSpPr>
            <a:spLocks noGrp="1"/>
          </p:cNvSpPr>
          <p:nvPr>
            <p:ph type="title"/>
          </p:nvPr>
        </p:nvSpPr>
        <p:spPr/>
        <p:txBody>
          <a:bodyPr>
            <a:normAutofit/>
          </a:bodyPr>
          <a:lstStyle/>
          <a:p>
            <a:r>
              <a:rPr lang="en-GB" sz="2800"/>
              <a:t>All Surveys (cont.)</a:t>
            </a:r>
          </a:p>
        </p:txBody>
      </p:sp>
      <p:pic>
        <p:nvPicPr>
          <p:cNvPr id="5" name="Picture 4">
            <a:extLst>
              <a:ext uri="{FF2B5EF4-FFF2-40B4-BE49-F238E27FC236}">
                <a16:creationId xmlns:a16="http://schemas.microsoft.com/office/drawing/2014/main" id="{BC60E518-D89C-41A8-ABC7-04BA15AC62EA}"/>
              </a:ext>
            </a:extLst>
          </p:cNvPr>
          <p:cNvPicPr>
            <a:picLocks noChangeAspect="1"/>
          </p:cNvPicPr>
          <p:nvPr/>
        </p:nvPicPr>
        <p:blipFill>
          <a:blip r:embed="rId3"/>
          <a:stretch>
            <a:fillRect/>
          </a:stretch>
        </p:blipFill>
        <p:spPr>
          <a:xfrm>
            <a:off x="0" y="1417637"/>
            <a:ext cx="9144000" cy="4412891"/>
          </a:xfrm>
          <a:prstGeom prst="rect">
            <a:avLst/>
          </a:prstGeom>
        </p:spPr>
      </p:pic>
    </p:spTree>
    <p:extLst>
      <p:ext uri="{BB962C8B-B14F-4D97-AF65-F5344CB8AC3E}">
        <p14:creationId xmlns:p14="http://schemas.microsoft.com/office/powerpoint/2010/main" val="2778774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6E6D5-ED69-4619-9B00-16EEFEEAE05F}"/>
              </a:ext>
            </a:extLst>
          </p:cNvPr>
          <p:cNvSpPr>
            <a:spLocks noGrp="1"/>
          </p:cNvSpPr>
          <p:nvPr>
            <p:ph type="title"/>
          </p:nvPr>
        </p:nvSpPr>
        <p:spPr/>
        <p:txBody>
          <a:bodyPr>
            <a:normAutofit/>
          </a:bodyPr>
          <a:lstStyle/>
          <a:p>
            <a:r>
              <a:rPr lang="en-GB" sz="2800"/>
              <a:t>Pupil Surveys This Year </a:t>
            </a:r>
          </a:p>
        </p:txBody>
      </p:sp>
      <p:pic>
        <p:nvPicPr>
          <p:cNvPr id="5" name="Picture 4">
            <a:extLst>
              <a:ext uri="{FF2B5EF4-FFF2-40B4-BE49-F238E27FC236}">
                <a16:creationId xmlns:a16="http://schemas.microsoft.com/office/drawing/2014/main" id="{D7E1AD10-0C10-438D-BDC8-33A767A21B05}"/>
              </a:ext>
            </a:extLst>
          </p:cNvPr>
          <p:cNvPicPr>
            <a:picLocks noChangeAspect="1"/>
          </p:cNvPicPr>
          <p:nvPr/>
        </p:nvPicPr>
        <p:blipFill>
          <a:blip r:embed="rId3"/>
          <a:stretch>
            <a:fillRect/>
          </a:stretch>
        </p:blipFill>
        <p:spPr>
          <a:xfrm>
            <a:off x="0" y="1209368"/>
            <a:ext cx="9144000" cy="4080387"/>
          </a:xfrm>
          <a:prstGeom prst="rect">
            <a:avLst/>
          </a:prstGeom>
        </p:spPr>
      </p:pic>
      <p:sp>
        <p:nvSpPr>
          <p:cNvPr id="8" name="TextBox 7">
            <a:extLst>
              <a:ext uri="{FF2B5EF4-FFF2-40B4-BE49-F238E27FC236}">
                <a16:creationId xmlns:a16="http://schemas.microsoft.com/office/drawing/2014/main" id="{7DD588B6-3149-46F0-8F81-7235C5AE0BA6}"/>
              </a:ext>
            </a:extLst>
          </p:cNvPr>
          <p:cNvSpPr txBox="1"/>
          <p:nvPr/>
        </p:nvSpPr>
        <p:spPr>
          <a:xfrm>
            <a:off x="457200" y="5515897"/>
            <a:ext cx="2000865" cy="646331"/>
          </a:xfrm>
          <a:prstGeom prst="rect">
            <a:avLst/>
          </a:prstGeom>
          <a:solidFill>
            <a:schemeClr val="accent6">
              <a:lumMod val="40000"/>
              <a:lumOff val="60000"/>
            </a:schemeClr>
          </a:solidFill>
        </p:spPr>
        <p:txBody>
          <a:bodyPr wrap="square" rtlCol="0">
            <a:spAutoFit/>
          </a:bodyPr>
          <a:lstStyle/>
          <a:p>
            <a:r>
              <a:rPr lang="en-GB"/>
              <a:t>Click here to show details of survey.</a:t>
            </a:r>
          </a:p>
        </p:txBody>
      </p:sp>
      <p:cxnSp>
        <p:nvCxnSpPr>
          <p:cNvPr id="10" name="Straight Arrow Connector 9">
            <a:extLst>
              <a:ext uri="{FF2B5EF4-FFF2-40B4-BE49-F238E27FC236}">
                <a16:creationId xmlns:a16="http://schemas.microsoft.com/office/drawing/2014/main" id="{A0E36D90-70C4-43FE-9C5B-8E3964D38A12}"/>
              </a:ext>
            </a:extLst>
          </p:cNvPr>
          <p:cNvCxnSpPr/>
          <p:nvPr/>
        </p:nvCxnSpPr>
        <p:spPr>
          <a:xfrm flipH="1" flipV="1">
            <a:off x="457200" y="3952568"/>
            <a:ext cx="506361" cy="156332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585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84955-1DB4-4D14-8E56-DA9479FE48E3}"/>
              </a:ext>
            </a:extLst>
          </p:cNvPr>
          <p:cNvSpPr>
            <a:spLocks noGrp="1"/>
          </p:cNvSpPr>
          <p:nvPr>
            <p:ph type="title"/>
          </p:nvPr>
        </p:nvSpPr>
        <p:spPr/>
        <p:txBody>
          <a:bodyPr/>
          <a:lstStyle/>
          <a:p>
            <a:r>
              <a:rPr lang="en-GB"/>
              <a:t>Pupil Survey Statistics</a:t>
            </a:r>
          </a:p>
        </p:txBody>
      </p:sp>
      <p:pic>
        <p:nvPicPr>
          <p:cNvPr id="5" name="Picture 4">
            <a:extLst>
              <a:ext uri="{FF2B5EF4-FFF2-40B4-BE49-F238E27FC236}">
                <a16:creationId xmlns:a16="http://schemas.microsoft.com/office/drawing/2014/main" id="{69542058-FCE1-4483-AD35-95356BB09071}"/>
              </a:ext>
            </a:extLst>
          </p:cNvPr>
          <p:cNvPicPr>
            <a:picLocks noChangeAspect="1"/>
          </p:cNvPicPr>
          <p:nvPr/>
        </p:nvPicPr>
        <p:blipFill>
          <a:blip r:embed="rId3"/>
          <a:stretch>
            <a:fillRect/>
          </a:stretch>
        </p:blipFill>
        <p:spPr>
          <a:xfrm>
            <a:off x="0" y="1417637"/>
            <a:ext cx="9144000" cy="4648865"/>
          </a:xfrm>
          <a:prstGeom prst="rect">
            <a:avLst/>
          </a:prstGeom>
        </p:spPr>
      </p:pic>
    </p:spTree>
    <p:extLst>
      <p:ext uri="{BB962C8B-B14F-4D97-AF65-F5344CB8AC3E}">
        <p14:creationId xmlns:p14="http://schemas.microsoft.com/office/powerpoint/2010/main" val="3975640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DBA79-9F00-411A-8FA8-1E08EEE21726}"/>
              </a:ext>
            </a:extLst>
          </p:cNvPr>
          <p:cNvSpPr>
            <a:spLocks noGrp="1"/>
          </p:cNvSpPr>
          <p:nvPr>
            <p:ph type="title"/>
          </p:nvPr>
        </p:nvSpPr>
        <p:spPr/>
        <p:txBody>
          <a:bodyPr>
            <a:normAutofit/>
          </a:bodyPr>
          <a:lstStyle/>
          <a:p>
            <a:r>
              <a:rPr lang="en-GB" sz="2800"/>
              <a:t>Student Travel Modal Shift</a:t>
            </a:r>
          </a:p>
        </p:txBody>
      </p:sp>
      <p:pic>
        <p:nvPicPr>
          <p:cNvPr id="4" name="Picture 3">
            <a:extLst>
              <a:ext uri="{FF2B5EF4-FFF2-40B4-BE49-F238E27FC236}">
                <a16:creationId xmlns:a16="http://schemas.microsoft.com/office/drawing/2014/main" id="{389D5679-AC60-4E58-B3B2-56178764AFAE}"/>
              </a:ext>
            </a:extLst>
          </p:cNvPr>
          <p:cNvPicPr>
            <a:picLocks noChangeAspect="1"/>
          </p:cNvPicPr>
          <p:nvPr/>
        </p:nvPicPr>
        <p:blipFill>
          <a:blip r:embed="rId3"/>
          <a:stretch>
            <a:fillRect/>
          </a:stretch>
        </p:blipFill>
        <p:spPr>
          <a:xfrm>
            <a:off x="0" y="1010637"/>
            <a:ext cx="9144000" cy="2812025"/>
          </a:xfrm>
          <a:prstGeom prst="rect">
            <a:avLst/>
          </a:prstGeom>
        </p:spPr>
      </p:pic>
      <p:pic>
        <p:nvPicPr>
          <p:cNvPr id="6" name="Picture 5">
            <a:extLst>
              <a:ext uri="{FF2B5EF4-FFF2-40B4-BE49-F238E27FC236}">
                <a16:creationId xmlns:a16="http://schemas.microsoft.com/office/drawing/2014/main" id="{202BFDD0-B3DC-41AD-87D1-D63BC39807CB}"/>
              </a:ext>
            </a:extLst>
          </p:cNvPr>
          <p:cNvPicPr>
            <a:picLocks noChangeAspect="1"/>
          </p:cNvPicPr>
          <p:nvPr/>
        </p:nvPicPr>
        <p:blipFill>
          <a:blip r:embed="rId4"/>
          <a:stretch>
            <a:fillRect/>
          </a:stretch>
        </p:blipFill>
        <p:spPr>
          <a:xfrm>
            <a:off x="0" y="3942736"/>
            <a:ext cx="9144000" cy="2831690"/>
          </a:xfrm>
          <a:prstGeom prst="rect">
            <a:avLst/>
          </a:prstGeom>
        </p:spPr>
      </p:pic>
    </p:spTree>
    <p:extLst>
      <p:ext uri="{BB962C8B-B14F-4D97-AF65-F5344CB8AC3E}">
        <p14:creationId xmlns:p14="http://schemas.microsoft.com/office/powerpoint/2010/main" val="2437792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93EB1-00BE-9832-DDD9-FCEF5A005CA8}"/>
              </a:ext>
            </a:extLst>
          </p:cNvPr>
          <p:cNvSpPr>
            <a:spLocks noGrp="1"/>
          </p:cNvSpPr>
          <p:nvPr>
            <p:ph type="title"/>
          </p:nvPr>
        </p:nvSpPr>
        <p:spPr/>
        <p:txBody>
          <a:bodyPr>
            <a:normAutofit/>
          </a:bodyPr>
          <a:lstStyle/>
          <a:p>
            <a:r>
              <a:rPr lang="en-GB" sz="2800" b="0" i="0" u="none" strike="noStrike" dirty="0">
                <a:solidFill>
                  <a:srgbClr val="000000"/>
                </a:solidFill>
                <a:effectLst/>
                <a:latin typeface="Calibri" panose="020F0502020204030204" pitchFamily="34" charset="0"/>
              </a:rPr>
              <a:t>Average Vs Current Modal Shift</a:t>
            </a:r>
            <a:r>
              <a:rPr lang="en-GB" sz="2800" b="0" i="0" dirty="0">
                <a:solidFill>
                  <a:srgbClr val="000000"/>
                </a:solidFill>
                <a:effectLst/>
                <a:latin typeface="Calibri" panose="020F0502020204030204" pitchFamily="34" charset="0"/>
              </a:rPr>
              <a:t>​</a:t>
            </a:r>
            <a:endParaRPr lang="en-GB" sz="2800" dirty="0"/>
          </a:p>
        </p:txBody>
      </p:sp>
      <p:pic>
        <p:nvPicPr>
          <p:cNvPr id="1026" name="Picture 2">
            <a:extLst>
              <a:ext uri="{FF2B5EF4-FFF2-40B4-BE49-F238E27FC236}">
                <a16:creationId xmlns:a16="http://schemas.microsoft.com/office/drawing/2014/main" id="{1FA74E2F-18CB-DEDA-81E7-8EFAFFC1EEC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49630" y="1600200"/>
            <a:ext cx="7244739"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501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B995A-A876-4407-9494-C24A6D9E0E6A}"/>
              </a:ext>
            </a:extLst>
          </p:cNvPr>
          <p:cNvSpPr>
            <a:spLocks noGrp="1"/>
          </p:cNvSpPr>
          <p:nvPr>
            <p:ph type="title"/>
          </p:nvPr>
        </p:nvSpPr>
        <p:spPr>
          <a:xfrm>
            <a:off x="457200" y="274638"/>
            <a:ext cx="2674640" cy="748746"/>
          </a:xfrm>
        </p:spPr>
        <p:txBody>
          <a:bodyPr>
            <a:normAutofit/>
          </a:bodyPr>
          <a:lstStyle/>
          <a:p>
            <a:pPr algn="l"/>
            <a:r>
              <a:rPr lang="en-GB" sz="2800"/>
              <a:t>Setting targets</a:t>
            </a:r>
          </a:p>
        </p:txBody>
      </p:sp>
      <p:sp>
        <p:nvSpPr>
          <p:cNvPr id="4" name="TextBox 3">
            <a:extLst>
              <a:ext uri="{FF2B5EF4-FFF2-40B4-BE49-F238E27FC236}">
                <a16:creationId xmlns:a16="http://schemas.microsoft.com/office/drawing/2014/main" id="{12374362-4444-4F4F-9D7F-10FD0B2F07EF}"/>
              </a:ext>
            </a:extLst>
          </p:cNvPr>
          <p:cNvSpPr txBox="1"/>
          <p:nvPr/>
        </p:nvSpPr>
        <p:spPr>
          <a:xfrm>
            <a:off x="3995936" y="148362"/>
            <a:ext cx="4392488" cy="923330"/>
          </a:xfrm>
          <a:prstGeom prst="rect">
            <a:avLst/>
          </a:prstGeom>
          <a:solidFill>
            <a:schemeClr val="accent6">
              <a:lumMod val="40000"/>
              <a:lumOff val="60000"/>
            </a:schemeClr>
          </a:solidFill>
        </p:spPr>
        <p:txBody>
          <a:bodyPr wrap="square" rtlCol="0">
            <a:spAutoFit/>
          </a:bodyPr>
          <a:lstStyle/>
          <a:p>
            <a:pPr algn="ctr"/>
            <a:r>
              <a:rPr lang="en-GB"/>
              <a:t>Add new targets using the cogs. You need to select if pupil/staff/other and then select the required target.</a:t>
            </a:r>
          </a:p>
        </p:txBody>
      </p:sp>
      <p:cxnSp>
        <p:nvCxnSpPr>
          <p:cNvPr id="10" name="Straight Arrow Connector 9">
            <a:extLst>
              <a:ext uri="{FF2B5EF4-FFF2-40B4-BE49-F238E27FC236}">
                <a16:creationId xmlns:a16="http://schemas.microsoft.com/office/drawing/2014/main" id="{E4C13983-5B52-485E-A63B-A704A06764CA}"/>
              </a:ext>
            </a:extLst>
          </p:cNvPr>
          <p:cNvCxnSpPr>
            <a:cxnSpLocks/>
          </p:cNvCxnSpPr>
          <p:nvPr/>
        </p:nvCxnSpPr>
        <p:spPr>
          <a:xfrm flipH="1" flipV="1">
            <a:off x="2730235" y="5416606"/>
            <a:ext cx="1800200" cy="32316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7" name="Picture 6">
            <a:extLst>
              <a:ext uri="{FF2B5EF4-FFF2-40B4-BE49-F238E27FC236}">
                <a16:creationId xmlns:a16="http://schemas.microsoft.com/office/drawing/2014/main" id="{8EE634A5-99C7-4F68-92F0-39A2834BB379}"/>
              </a:ext>
            </a:extLst>
          </p:cNvPr>
          <p:cNvPicPr>
            <a:picLocks noChangeAspect="1"/>
          </p:cNvPicPr>
          <p:nvPr/>
        </p:nvPicPr>
        <p:blipFill>
          <a:blip r:embed="rId3"/>
          <a:stretch>
            <a:fillRect/>
          </a:stretch>
        </p:blipFill>
        <p:spPr>
          <a:xfrm>
            <a:off x="0" y="1071692"/>
            <a:ext cx="9144000" cy="2951331"/>
          </a:xfrm>
          <a:prstGeom prst="rect">
            <a:avLst/>
          </a:prstGeom>
        </p:spPr>
      </p:pic>
      <p:pic>
        <p:nvPicPr>
          <p:cNvPr id="9" name="Picture 8">
            <a:extLst>
              <a:ext uri="{FF2B5EF4-FFF2-40B4-BE49-F238E27FC236}">
                <a16:creationId xmlns:a16="http://schemas.microsoft.com/office/drawing/2014/main" id="{2F54A739-1FCD-4B96-98B2-5FAB4FE3E7B1}"/>
              </a:ext>
            </a:extLst>
          </p:cNvPr>
          <p:cNvPicPr>
            <a:picLocks noChangeAspect="1"/>
          </p:cNvPicPr>
          <p:nvPr/>
        </p:nvPicPr>
        <p:blipFill>
          <a:blip r:embed="rId4"/>
          <a:stretch>
            <a:fillRect/>
          </a:stretch>
        </p:blipFill>
        <p:spPr>
          <a:xfrm>
            <a:off x="-2" y="4071332"/>
            <a:ext cx="9060873" cy="2366414"/>
          </a:xfrm>
          <a:prstGeom prst="rect">
            <a:avLst/>
          </a:prstGeom>
        </p:spPr>
      </p:pic>
      <p:pic>
        <p:nvPicPr>
          <p:cNvPr id="11" name="Picture 10">
            <a:extLst>
              <a:ext uri="{FF2B5EF4-FFF2-40B4-BE49-F238E27FC236}">
                <a16:creationId xmlns:a16="http://schemas.microsoft.com/office/drawing/2014/main" id="{76F6CF91-7CFE-4FBF-8473-476002EE8438}"/>
              </a:ext>
            </a:extLst>
          </p:cNvPr>
          <p:cNvPicPr>
            <a:picLocks noChangeAspect="1"/>
          </p:cNvPicPr>
          <p:nvPr/>
        </p:nvPicPr>
        <p:blipFill>
          <a:blip r:embed="rId5"/>
          <a:stretch>
            <a:fillRect/>
          </a:stretch>
        </p:blipFill>
        <p:spPr>
          <a:xfrm>
            <a:off x="83129" y="6362019"/>
            <a:ext cx="1717962" cy="495981"/>
          </a:xfrm>
          <a:prstGeom prst="rect">
            <a:avLst/>
          </a:prstGeom>
        </p:spPr>
      </p:pic>
      <p:cxnSp>
        <p:nvCxnSpPr>
          <p:cNvPr id="13" name="Straight Arrow Connector 12">
            <a:extLst>
              <a:ext uri="{FF2B5EF4-FFF2-40B4-BE49-F238E27FC236}">
                <a16:creationId xmlns:a16="http://schemas.microsoft.com/office/drawing/2014/main" id="{D987BADE-FB67-4F36-B35B-7C1409F306C5}"/>
              </a:ext>
            </a:extLst>
          </p:cNvPr>
          <p:cNvCxnSpPr/>
          <p:nvPr/>
        </p:nvCxnSpPr>
        <p:spPr>
          <a:xfrm flipH="1" flipV="1">
            <a:off x="2595418" y="5061527"/>
            <a:ext cx="1754909" cy="35507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23482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88640"/>
            <a:ext cx="7772400" cy="1470025"/>
          </a:xfrm>
        </p:spPr>
        <p:txBody>
          <a:bodyPr/>
          <a:lstStyle/>
          <a:p>
            <a:r>
              <a:rPr lang="en-GB"/>
              <a:t>Consultations</a:t>
            </a:r>
          </a:p>
        </p:txBody>
      </p:sp>
      <p:pic>
        <p:nvPicPr>
          <p:cNvPr id="5" name="Picture 4">
            <a:extLst>
              <a:ext uri="{FF2B5EF4-FFF2-40B4-BE49-F238E27FC236}">
                <a16:creationId xmlns:a16="http://schemas.microsoft.com/office/drawing/2014/main" id="{E09EFCE7-043A-4564-80DD-0D9E7D15425E}"/>
              </a:ext>
            </a:extLst>
          </p:cNvPr>
          <p:cNvPicPr>
            <a:picLocks noChangeAspect="1"/>
          </p:cNvPicPr>
          <p:nvPr/>
        </p:nvPicPr>
        <p:blipFill>
          <a:blip r:embed="rId3"/>
          <a:stretch>
            <a:fillRect/>
          </a:stretch>
        </p:blipFill>
        <p:spPr>
          <a:xfrm>
            <a:off x="0" y="1424467"/>
            <a:ext cx="9144000" cy="4009066"/>
          </a:xfrm>
          <a:prstGeom prst="rect">
            <a:avLst/>
          </a:prstGeom>
        </p:spPr>
      </p:pic>
      <p:sp>
        <p:nvSpPr>
          <p:cNvPr id="7" name="TextBox 6">
            <a:extLst>
              <a:ext uri="{FF2B5EF4-FFF2-40B4-BE49-F238E27FC236}">
                <a16:creationId xmlns:a16="http://schemas.microsoft.com/office/drawing/2014/main" id="{A8CB0CBA-2961-4E2D-802E-9B817405663F}"/>
              </a:ext>
            </a:extLst>
          </p:cNvPr>
          <p:cNvSpPr txBox="1"/>
          <p:nvPr/>
        </p:nvSpPr>
        <p:spPr>
          <a:xfrm>
            <a:off x="6243783" y="4502689"/>
            <a:ext cx="877454" cy="461665"/>
          </a:xfrm>
          <a:prstGeom prst="rect">
            <a:avLst/>
          </a:prstGeom>
          <a:noFill/>
        </p:spPr>
        <p:txBody>
          <a:bodyPr wrap="square" rtlCol="0">
            <a:spAutoFit/>
          </a:bodyPr>
          <a:lstStyle/>
          <a:p>
            <a:r>
              <a:rPr lang="en-GB" sz="800" err="1"/>
              <a:t>xxxxxxxxxxxxxxxxxxxxxxxxxxxxxxx</a:t>
            </a:r>
            <a:endParaRPr lang="en-GB" sz="800"/>
          </a:p>
        </p:txBody>
      </p:sp>
      <p:sp>
        <p:nvSpPr>
          <p:cNvPr id="9" name="TextBox 8">
            <a:extLst>
              <a:ext uri="{FF2B5EF4-FFF2-40B4-BE49-F238E27FC236}">
                <a16:creationId xmlns:a16="http://schemas.microsoft.com/office/drawing/2014/main" id="{BA805526-8C4B-4463-943B-28A6D5C042C0}"/>
              </a:ext>
            </a:extLst>
          </p:cNvPr>
          <p:cNvSpPr txBox="1"/>
          <p:nvPr/>
        </p:nvSpPr>
        <p:spPr>
          <a:xfrm>
            <a:off x="6289964" y="3833091"/>
            <a:ext cx="757381" cy="230832"/>
          </a:xfrm>
          <a:prstGeom prst="rect">
            <a:avLst/>
          </a:prstGeom>
          <a:noFill/>
        </p:spPr>
        <p:txBody>
          <a:bodyPr wrap="square" rtlCol="0">
            <a:spAutoFit/>
          </a:bodyPr>
          <a:lstStyle/>
          <a:p>
            <a:r>
              <a:rPr lang="en-GB" sz="900" err="1"/>
              <a:t>xxxxxxxxxxx</a:t>
            </a:r>
            <a:endParaRPr lang="en-GB" sz="900"/>
          </a:p>
        </p:txBody>
      </p:sp>
      <p:sp>
        <p:nvSpPr>
          <p:cNvPr id="10" name="TextBox 9">
            <a:extLst>
              <a:ext uri="{FF2B5EF4-FFF2-40B4-BE49-F238E27FC236}">
                <a16:creationId xmlns:a16="http://schemas.microsoft.com/office/drawing/2014/main" id="{F155F34C-876B-4830-8E71-00874CA6C69F}"/>
              </a:ext>
            </a:extLst>
          </p:cNvPr>
          <p:cNvSpPr txBox="1"/>
          <p:nvPr/>
        </p:nvSpPr>
        <p:spPr>
          <a:xfrm>
            <a:off x="6289964" y="4848938"/>
            <a:ext cx="1302327" cy="276999"/>
          </a:xfrm>
          <a:prstGeom prst="rect">
            <a:avLst/>
          </a:prstGeom>
          <a:noFill/>
        </p:spPr>
        <p:txBody>
          <a:bodyPr wrap="square" rtlCol="0">
            <a:spAutoFit/>
          </a:bodyPr>
          <a:lstStyle/>
          <a:p>
            <a:r>
              <a:rPr lang="en-GB" sz="1200" err="1"/>
              <a:t>xxxxxxxxxxxxxxxx</a:t>
            </a:r>
            <a:endParaRPr lang="en-GB" sz="1200"/>
          </a:p>
        </p:txBody>
      </p:sp>
      <p:sp>
        <p:nvSpPr>
          <p:cNvPr id="16" name="Rectangle 15">
            <a:extLst>
              <a:ext uri="{FF2B5EF4-FFF2-40B4-BE49-F238E27FC236}">
                <a16:creationId xmlns:a16="http://schemas.microsoft.com/office/drawing/2014/main" id="{D4675B23-FC44-41A0-A06C-C318C362856D}"/>
              </a:ext>
            </a:extLst>
          </p:cNvPr>
          <p:cNvSpPr/>
          <p:nvPr/>
        </p:nvSpPr>
        <p:spPr>
          <a:xfrm>
            <a:off x="6289964" y="3948507"/>
            <a:ext cx="757381" cy="1154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2EE4F84-9446-4EEF-ACFD-A5F41B90836E}"/>
              </a:ext>
            </a:extLst>
          </p:cNvPr>
          <p:cNvSpPr/>
          <p:nvPr/>
        </p:nvSpPr>
        <p:spPr>
          <a:xfrm>
            <a:off x="6289964" y="4433455"/>
            <a:ext cx="1302327" cy="4154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C0C0C0"/>
              </a:highlight>
            </a:endParaRPr>
          </a:p>
        </p:txBody>
      </p:sp>
      <p:sp>
        <p:nvSpPr>
          <p:cNvPr id="18" name="Rectangle 17">
            <a:extLst>
              <a:ext uri="{FF2B5EF4-FFF2-40B4-BE49-F238E27FC236}">
                <a16:creationId xmlns:a16="http://schemas.microsoft.com/office/drawing/2014/main" id="{C73769E5-DA3B-43F0-83CB-BE5D78C2BD6B}"/>
              </a:ext>
            </a:extLst>
          </p:cNvPr>
          <p:cNvSpPr/>
          <p:nvPr/>
        </p:nvSpPr>
        <p:spPr>
          <a:xfrm flipH="1">
            <a:off x="6289963" y="4848938"/>
            <a:ext cx="1302327" cy="2769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4017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6D9519-2C11-4DFF-B3A3-E59810182BEF}"/>
              </a:ext>
            </a:extLst>
          </p:cNvPr>
          <p:cNvSpPr txBox="1"/>
          <p:nvPr/>
        </p:nvSpPr>
        <p:spPr>
          <a:xfrm>
            <a:off x="5076056" y="26886"/>
            <a:ext cx="3923928" cy="374107"/>
          </a:xfrm>
          <a:prstGeom prst="rect">
            <a:avLst/>
          </a:prstGeom>
          <a:solidFill>
            <a:schemeClr val="accent6">
              <a:lumMod val="40000"/>
              <a:lumOff val="60000"/>
            </a:schemeClr>
          </a:solidFill>
        </p:spPr>
        <p:txBody>
          <a:bodyPr wrap="square" rtlCol="0">
            <a:spAutoFit/>
          </a:bodyPr>
          <a:lstStyle/>
          <a:p>
            <a:pPr algn="ctr"/>
            <a:r>
              <a:rPr lang="en-GB"/>
              <a:t>Use the pencil icon to add a new issue</a:t>
            </a:r>
          </a:p>
        </p:txBody>
      </p:sp>
      <p:cxnSp>
        <p:nvCxnSpPr>
          <p:cNvPr id="7" name="Straight Arrow Connector 6">
            <a:extLst>
              <a:ext uri="{FF2B5EF4-FFF2-40B4-BE49-F238E27FC236}">
                <a16:creationId xmlns:a16="http://schemas.microsoft.com/office/drawing/2014/main" id="{17697148-2535-487E-8599-62615C0C5C82}"/>
              </a:ext>
            </a:extLst>
          </p:cNvPr>
          <p:cNvCxnSpPr>
            <a:cxnSpLocks/>
          </p:cNvCxnSpPr>
          <p:nvPr/>
        </p:nvCxnSpPr>
        <p:spPr>
          <a:xfrm>
            <a:off x="6717177" y="334746"/>
            <a:ext cx="1008112" cy="20940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 name="Title 1"/>
          <p:cNvSpPr>
            <a:spLocks noGrp="1"/>
          </p:cNvSpPr>
          <p:nvPr>
            <p:ph type="title"/>
          </p:nvPr>
        </p:nvSpPr>
        <p:spPr>
          <a:xfrm>
            <a:off x="95687" y="-25688"/>
            <a:ext cx="4402832" cy="634082"/>
          </a:xfrm>
        </p:spPr>
        <p:txBody>
          <a:bodyPr>
            <a:normAutofit/>
          </a:bodyPr>
          <a:lstStyle/>
          <a:p>
            <a:r>
              <a:rPr lang="en-GB" sz="2800"/>
              <a:t>Recording Transport Issues</a:t>
            </a:r>
          </a:p>
        </p:txBody>
      </p:sp>
      <p:pic>
        <p:nvPicPr>
          <p:cNvPr id="8" name="Picture 7">
            <a:extLst>
              <a:ext uri="{FF2B5EF4-FFF2-40B4-BE49-F238E27FC236}">
                <a16:creationId xmlns:a16="http://schemas.microsoft.com/office/drawing/2014/main" id="{852E6C4B-7C85-47D2-9054-311350C4F37D}"/>
              </a:ext>
            </a:extLst>
          </p:cNvPr>
          <p:cNvPicPr>
            <a:picLocks noChangeAspect="1"/>
          </p:cNvPicPr>
          <p:nvPr/>
        </p:nvPicPr>
        <p:blipFill>
          <a:blip r:embed="rId3"/>
          <a:stretch>
            <a:fillRect/>
          </a:stretch>
        </p:blipFill>
        <p:spPr>
          <a:xfrm>
            <a:off x="0" y="630747"/>
            <a:ext cx="9144000" cy="3239290"/>
          </a:xfrm>
          <a:prstGeom prst="rect">
            <a:avLst/>
          </a:prstGeom>
        </p:spPr>
      </p:pic>
      <p:pic>
        <p:nvPicPr>
          <p:cNvPr id="10" name="Picture 9">
            <a:extLst>
              <a:ext uri="{FF2B5EF4-FFF2-40B4-BE49-F238E27FC236}">
                <a16:creationId xmlns:a16="http://schemas.microsoft.com/office/drawing/2014/main" id="{4CFAFC0C-CD6C-4EA3-8822-AF11BD46B790}"/>
              </a:ext>
            </a:extLst>
          </p:cNvPr>
          <p:cNvPicPr>
            <a:picLocks noChangeAspect="1"/>
          </p:cNvPicPr>
          <p:nvPr/>
        </p:nvPicPr>
        <p:blipFill>
          <a:blip r:embed="rId4"/>
          <a:stretch>
            <a:fillRect/>
          </a:stretch>
        </p:blipFill>
        <p:spPr>
          <a:xfrm>
            <a:off x="0" y="3892390"/>
            <a:ext cx="9144000" cy="2334863"/>
          </a:xfrm>
          <a:prstGeom prst="rect">
            <a:avLst/>
          </a:prstGeom>
        </p:spPr>
      </p:pic>
      <p:pic>
        <p:nvPicPr>
          <p:cNvPr id="11" name="Picture 10">
            <a:extLst>
              <a:ext uri="{FF2B5EF4-FFF2-40B4-BE49-F238E27FC236}">
                <a16:creationId xmlns:a16="http://schemas.microsoft.com/office/drawing/2014/main" id="{50D84DD7-D2AC-4626-B80A-2C11149FB55B}"/>
              </a:ext>
            </a:extLst>
          </p:cNvPr>
          <p:cNvPicPr>
            <a:picLocks noChangeAspect="1"/>
          </p:cNvPicPr>
          <p:nvPr/>
        </p:nvPicPr>
        <p:blipFill>
          <a:blip r:embed="rId5"/>
          <a:stretch>
            <a:fillRect/>
          </a:stretch>
        </p:blipFill>
        <p:spPr>
          <a:xfrm>
            <a:off x="83129" y="6362019"/>
            <a:ext cx="1717962" cy="495981"/>
          </a:xfrm>
          <a:prstGeom prst="rect">
            <a:avLst/>
          </a:prstGeom>
        </p:spPr>
      </p:pic>
    </p:spTree>
    <p:extLst>
      <p:ext uri="{BB962C8B-B14F-4D97-AF65-F5344CB8AC3E}">
        <p14:creationId xmlns:p14="http://schemas.microsoft.com/office/powerpoint/2010/main" val="3362633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GB" sz="3600"/>
              <a:t>Curriculum Resources &amp; Challenges</a:t>
            </a:r>
          </a:p>
        </p:txBody>
      </p:sp>
      <p:pic>
        <p:nvPicPr>
          <p:cNvPr id="4" name="Picture 3">
            <a:extLst>
              <a:ext uri="{FF2B5EF4-FFF2-40B4-BE49-F238E27FC236}">
                <a16:creationId xmlns:a16="http://schemas.microsoft.com/office/drawing/2014/main" id="{56D2AA53-3AAA-451E-83D1-D618258098CB}"/>
              </a:ext>
            </a:extLst>
          </p:cNvPr>
          <p:cNvPicPr>
            <a:picLocks noChangeAspect="1"/>
          </p:cNvPicPr>
          <p:nvPr/>
        </p:nvPicPr>
        <p:blipFill>
          <a:blip r:embed="rId3"/>
          <a:stretch>
            <a:fillRect/>
          </a:stretch>
        </p:blipFill>
        <p:spPr>
          <a:xfrm>
            <a:off x="179512" y="1034063"/>
            <a:ext cx="2667942" cy="1702525"/>
          </a:xfrm>
          <a:prstGeom prst="rect">
            <a:avLst/>
          </a:prstGeom>
        </p:spPr>
      </p:pic>
      <p:pic>
        <p:nvPicPr>
          <p:cNvPr id="5" name="Picture 4">
            <a:extLst>
              <a:ext uri="{FF2B5EF4-FFF2-40B4-BE49-F238E27FC236}">
                <a16:creationId xmlns:a16="http://schemas.microsoft.com/office/drawing/2014/main" id="{F0CF77D8-E5AA-4969-AE69-764B47DAFC63}"/>
              </a:ext>
            </a:extLst>
          </p:cNvPr>
          <p:cNvPicPr>
            <a:picLocks noChangeAspect="1"/>
          </p:cNvPicPr>
          <p:nvPr/>
        </p:nvPicPr>
        <p:blipFill>
          <a:blip r:embed="rId4"/>
          <a:stretch>
            <a:fillRect/>
          </a:stretch>
        </p:blipFill>
        <p:spPr>
          <a:xfrm>
            <a:off x="3099185" y="1032804"/>
            <a:ext cx="2667942" cy="1703784"/>
          </a:xfrm>
          <a:prstGeom prst="rect">
            <a:avLst/>
          </a:prstGeom>
        </p:spPr>
      </p:pic>
      <p:pic>
        <p:nvPicPr>
          <p:cNvPr id="6" name="Picture 5">
            <a:extLst>
              <a:ext uri="{FF2B5EF4-FFF2-40B4-BE49-F238E27FC236}">
                <a16:creationId xmlns:a16="http://schemas.microsoft.com/office/drawing/2014/main" id="{F96C3FCD-3028-477E-8035-C0FEE28F44E2}"/>
              </a:ext>
            </a:extLst>
          </p:cNvPr>
          <p:cNvPicPr>
            <a:picLocks noChangeAspect="1"/>
          </p:cNvPicPr>
          <p:nvPr/>
        </p:nvPicPr>
        <p:blipFill>
          <a:blip r:embed="rId5"/>
          <a:stretch>
            <a:fillRect/>
          </a:stretch>
        </p:blipFill>
        <p:spPr>
          <a:xfrm>
            <a:off x="6018858" y="1032804"/>
            <a:ext cx="2702843" cy="1702526"/>
          </a:xfrm>
          <a:prstGeom prst="rect">
            <a:avLst/>
          </a:prstGeom>
        </p:spPr>
      </p:pic>
      <p:pic>
        <p:nvPicPr>
          <p:cNvPr id="7" name="Picture 6">
            <a:extLst>
              <a:ext uri="{FF2B5EF4-FFF2-40B4-BE49-F238E27FC236}">
                <a16:creationId xmlns:a16="http://schemas.microsoft.com/office/drawing/2014/main" id="{053C17AF-B720-416C-A680-07F0DF92968D}"/>
              </a:ext>
            </a:extLst>
          </p:cNvPr>
          <p:cNvPicPr>
            <a:picLocks noChangeAspect="1"/>
          </p:cNvPicPr>
          <p:nvPr/>
        </p:nvPicPr>
        <p:blipFill>
          <a:blip r:embed="rId6"/>
          <a:stretch>
            <a:fillRect/>
          </a:stretch>
        </p:blipFill>
        <p:spPr>
          <a:xfrm>
            <a:off x="179512" y="2924944"/>
            <a:ext cx="2681970" cy="1702525"/>
          </a:xfrm>
          <a:prstGeom prst="rect">
            <a:avLst/>
          </a:prstGeom>
        </p:spPr>
      </p:pic>
      <p:pic>
        <p:nvPicPr>
          <p:cNvPr id="8" name="Picture 7">
            <a:extLst>
              <a:ext uri="{FF2B5EF4-FFF2-40B4-BE49-F238E27FC236}">
                <a16:creationId xmlns:a16="http://schemas.microsoft.com/office/drawing/2014/main" id="{38454323-7AD7-4924-8E44-0C7EC0385C30}"/>
              </a:ext>
            </a:extLst>
          </p:cNvPr>
          <p:cNvPicPr>
            <a:picLocks noChangeAspect="1"/>
          </p:cNvPicPr>
          <p:nvPr/>
        </p:nvPicPr>
        <p:blipFill>
          <a:blip r:embed="rId7"/>
          <a:stretch>
            <a:fillRect/>
          </a:stretch>
        </p:blipFill>
        <p:spPr>
          <a:xfrm>
            <a:off x="3099185" y="2924944"/>
            <a:ext cx="2702843" cy="1717570"/>
          </a:xfrm>
          <a:prstGeom prst="rect">
            <a:avLst/>
          </a:prstGeom>
        </p:spPr>
      </p:pic>
      <p:pic>
        <p:nvPicPr>
          <p:cNvPr id="10" name="Picture 9">
            <a:extLst>
              <a:ext uri="{FF2B5EF4-FFF2-40B4-BE49-F238E27FC236}">
                <a16:creationId xmlns:a16="http://schemas.microsoft.com/office/drawing/2014/main" id="{319EF76A-C155-4CDA-B486-D5D30259CC61}"/>
              </a:ext>
            </a:extLst>
          </p:cNvPr>
          <p:cNvPicPr>
            <a:picLocks noChangeAspect="1"/>
          </p:cNvPicPr>
          <p:nvPr/>
        </p:nvPicPr>
        <p:blipFill>
          <a:blip r:embed="rId8"/>
          <a:stretch>
            <a:fillRect/>
          </a:stretch>
        </p:blipFill>
        <p:spPr>
          <a:xfrm>
            <a:off x="193540" y="4791143"/>
            <a:ext cx="2667942" cy="1708534"/>
          </a:xfrm>
          <a:prstGeom prst="rect">
            <a:avLst/>
          </a:prstGeom>
        </p:spPr>
      </p:pic>
      <p:pic>
        <p:nvPicPr>
          <p:cNvPr id="11" name="Picture 10">
            <a:extLst>
              <a:ext uri="{FF2B5EF4-FFF2-40B4-BE49-F238E27FC236}">
                <a16:creationId xmlns:a16="http://schemas.microsoft.com/office/drawing/2014/main" id="{045858B7-80B1-4F81-B668-AA006499B5FD}"/>
              </a:ext>
            </a:extLst>
          </p:cNvPr>
          <p:cNvPicPr>
            <a:picLocks noChangeAspect="1"/>
          </p:cNvPicPr>
          <p:nvPr/>
        </p:nvPicPr>
        <p:blipFill>
          <a:blip r:embed="rId9"/>
          <a:stretch>
            <a:fillRect/>
          </a:stretch>
        </p:blipFill>
        <p:spPr>
          <a:xfrm>
            <a:off x="3099184" y="4782107"/>
            <a:ext cx="2702843" cy="1709151"/>
          </a:xfrm>
          <a:prstGeom prst="rect">
            <a:avLst/>
          </a:prstGeom>
        </p:spPr>
      </p:pic>
      <p:pic>
        <p:nvPicPr>
          <p:cNvPr id="12" name="Picture 11">
            <a:extLst>
              <a:ext uri="{FF2B5EF4-FFF2-40B4-BE49-F238E27FC236}">
                <a16:creationId xmlns:a16="http://schemas.microsoft.com/office/drawing/2014/main" id="{EB4F2EB8-C34C-4DD4-8928-453F6E6FAA88}"/>
              </a:ext>
            </a:extLst>
          </p:cNvPr>
          <p:cNvPicPr>
            <a:picLocks noChangeAspect="1"/>
          </p:cNvPicPr>
          <p:nvPr/>
        </p:nvPicPr>
        <p:blipFill>
          <a:blip r:embed="rId10"/>
          <a:stretch>
            <a:fillRect/>
          </a:stretch>
        </p:blipFill>
        <p:spPr>
          <a:xfrm>
            <a:off x="5950271" y="4749949"/>
            <a:ext cx="2771429" cy="1734684"/>
          </a:xfrm>
          <a:prstGeom prst="rect">
            <a:avLst/>
          </a:prstGeom>
        </p:spPr>
      </p:pic>
      <p:pic>
        <p:nvPicPr>
          <p:cNvPr id="3" name="Picture 2">
            <a:extLst>
              <a:ext uri="{FF2B5EF4-FFF2-40B4-BE49-F238E27FC236}">
                <a16:creationId xmlns:a16="http://schemas.microsoft.com/office/drawing/2014/main" id="{4BEA633D-485A-4163-B00E-99641E6C5D26}"/>
              </a:ext>
            </a:extLst>
          </p:cNvPr>
          <p:cNvPicPr>
            <a:picLocks noChangeAspect="1"/>
          </p:cNvPicPr>
          <p:nvPr/>
        </p:nvPicPr>
        <p:blipFill>
          <a:blip r:embed="rId11"/>
          <a:stretch>
            <a:fillRect/>
          </a:stretch>
        </p:blipFill>
        <p:spPr>
          <a:xfrm>
            <a:off x="6039731" y="2966477"/>
            <a:ext cx="2647069" cy="1660992"/>
          </a:xfrm>
          <a:prstGeom prst="rect">
            <a:avLst/>
          </a:prstGeom>
        </p:spPr>
      </p:pic>
    </p:spTree>
    <p:extLst>
      <p:ext uri="{BB962C8B-B14F-4D97-AF65-F5344CB8AC3E}">
        <p14:creationId xmlns:p14="http://schemas.microsoft.com/office/powerpoint/2010/main" val="2058681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2B5F-FD39-4257-9211-CFBFDAE926E7}"/>
              </a:ext>
            </a:extLst>
          </p:cNvPr>
          <p:cNvSpPr>
            <a:spLocks noGrp="1"/>
          </p:cNvSpPr>
          <p:nvPr>
            <p:ph type="title"/>
          </p:nvPr>
        </p:nvSpPr>
        <p:spPr/>
        <p:txBody>
          <a:bodyPr>
            <a:normAutofit/>
          </a:bodyPr>
          <a:lstStyle/>
          <a:p>
            <a:r>
              <a:rPr lang="en-GB" sz="2800"/>
              <a:t>Adding new actions (Initiatives)</a:t>
            </a:r>
          </a:p>
        </p:txBody>
      </p:sp>
      <p:pic>
        <p:nvPicPr>
          <p:cNvPr id="5" name="Picture 4">
            <a:extLst>
              <a:ext uri="{FF2B5EF4-FFF2-40B4-BE49-F238E27FC236}">
                <a16:creationId xmlns:a16="http://schemas.microsoft.com/office/drawing/2014/main" id="{CAED477E-2544-4AAA-A2E6-047139DC5DEE}"/>
              </a:ext>
            </a:extLst>
          </p:cNvPr>
          <p:cNvPicPr>
            <a:picLocks noChangeAspect="1"/>
          </p:cNvPicPr>
          <p:nvPr/>
        </p:nvPicPr>
        <p:blipFill>
          <a:blip r:embed="rId3"/>
          <a:stretch>
            <a:fillRect/>
          </a:stretch>
        </p:blipFill>
        <p:spPr>
          <a:xfrm>
            <a:off x="0" y="1119361"/>
            <a:ext cx="9144000" cy="3147840"/>
          </a:xfrm>
          <a:prstGeom prst="rect">
            <a:avLst/>
          </a:prstGeom>
        </p:spPr>
      </p:pic>
      <p:sp>
        <p:nvSpPr>
          <p:cNvPr id="6" name="TextBox 5">
            <a:extLst>
              <a:ext uri="{FF2B5EF4-FFF2-40B4-BE49-F238E27FC236}">
                <a16:creationId xmlns:a16="http://schemas.microsoft.com/office/drawing/2014/main" id="{311B5169-1EC5-4F8F-BCEE-FF2823FC6D85}"/>
              </a:ext>
            </a:extLst>
          </p:cNvPr>
          <p:cNvSpPr txBox="1"/>
          <p:nvPr/>
        </p:nvSpPr>
        <p:spPr>
          <a:xfrm>
            <a:off x="5911273" y="3001818"/>
            <a:ext cx="1376218" cy="215444"/>
          </a:xfrm>
          <a:prstGeom prst="rect">
            <a:avLst/>
          </a:prstGeom>
          <a:noFill/>
        </p:spPr>
        <p:txBody>
          <a:bodyPr wrap="square" rtlCol="0">
            <a:spAutoFit/>
          </a:bodyPr>
          <a:lstStyle/>
          <a:p>
            <a:r>
              <a:rPr lang="en-GB" sz="800" err="1"/>
              <a:t>xxxxxxxxxxxx</a:t>
            </a:r>
            <a:endParaRPr lang="en-GB" sz="800"/>
          </a:p>
        </p:txBody>
      </p:sp>
      <p:sp>
        <p:nvSpPr>
          <p:cNvPr id="7" name="TextBox 6">
            <a:extLst>
              <a:ext uri="{FF2B5EF4-FFF2-40B4-BE49-F238E27FC236}">
                <a16:creationId xmlns:a16="http://schemas.microsoft.com/office/drawing/2014/main" id="{6CE9D52B-6DF0-41CF-A48A-9D1E731FF575}"/>
              </a:ext>
            </a:extLst>
          </p:cNvPr>
          <p:cNvSpPr txBox="1"/>
          <p:nvPr/>
        </p:nvSpPr>
        <p:spPr>
          <a:xfrm>
            <a:off x="5911273" y="3546764"/>
            <a:ext cx="1828800" cy="338554"/>
          </a:xfrm>
          <a:prstGeom prst="rect">
            <a:avLst/>
          </a:prstGeom>
          <a:noFill/>
        </p:spPr>
        <p:txBody>
          <a:bodyPr wrap="square" rtlCol="0">
            <a:spAutoFit/>
          </a:bodyPr>
          <a:lstStyle/>
          <a:p>
            <a:r>
              <a:rPr lang="en-GB" sz="800" err="1"/>
              <a:t>xxxxxxxxxxxxxxxxxxxxxxxxxxxxxxxxxxxxxxxxx</a:t>
            </a:r>
            <a:endParaRPr lang="en-GB" sz="800"/>
          </a:p>
        </p:txBody>
      </p:sp>
      <p:pic>
        <p:nvPicPr>
          <p:cNvPr id="13" name="Picture 12">
            <a:extLst>
              <a:ext uri="{FF2B5EF4-FFF2-40B4-BE49-F238E27FC236}">
                <a16:creationId xmlns:a16="http://schemas.microsoft.com/office/drawing/2014/main" id="{0AA8CAE0-D609-4170-AB38-CC903C76BD37}"/>
              </a:ext>
            </a:extLst>
          </p:cNvPr>
          <p:cNvPicPr>
            <a:picLocks noChangeAspect="1"/>
          </p:cNvPicPr>
          <p:nvPr/>
        </p:nvPicPr>
        <p:blipFill>
          <a:blip r:embed="rId4"/>
          <a:stretch>
            <a:fillRect/>
          </a:stretch>
        </p:blipFill>
        <p:spPr>
          <a:xfrm>
            <a:off x="0" y="4339005"/>
            <a:ext cx="9144000" cy="850948"/>
          </a:xfrm>
          <a:prstGeom prst="rect">
            <a:avLst/>
          </a:prstGeom>
        </p:spPr>
      </p:pic>
      <p:pic>
        <p:nvPicPr>
          <p:cNvPr id="15" name="Picture 14">
            <a:extLst>
              <a:ext uri="{FF2B5EF4-FFF2-40B4-BE49-F238E27FC236}">
                <a16:creationId xmlns:a16="http://schemas.microsoft.com/office/drawing/2014/main" id="{E890D6A8-8E39-4D49-AF30-707248FE61CA}"/>
              </a:ext>
            </a:extLst>
          </p:cNvPr>
          <p:cNvPicPr>
            <a:picLocks noChangeAspect="1"/>
          </p:cNvPicPr>
          <p:nvPr/>
        </p:nvPicPr>
        <p:blipFill>
          <a:blip r:embed="rId5"/>
          <a:stretch>
            <a:fillRect/>
          </a:stretch>
        </p:blipFill>
        <p:spPr>
          <a:xfrm>
            <a:off x="0" y="5189953"/>
            <a:ext cx="9144000" cy="1206374"/>
          </a:xfrm>
          <a:prstGeom prst="rect">
            <a:avLst/>
          </a:prstGeom>
        </p:spPr>
      </p:pic>
      <p:sp>
        <p:nvSpPr>
          <p:cNvPr id="19" name="TextBox 18">
            <a:extLst>
              <a:ext uri="{FF2B5EF4-FFF2-40B4-BE49-F238E27FC236}">
                <a16:creationId xmlns:a16="http://schemas.microsoft.com/office/drawing/2014/main" id="{B485B1ED-33AA-4D1B-A7D7-D1B8B0C00ED9}"/>
              </a:ext>
            </a:extLst>
          </p:cNvPr>
          <p:cNvSpPr txBox="1"/>
          <p:nvPr/>
        </p:nvSpPr>
        <p:spPr>
          <a:xfrm>
            <a:off x="7167418" y="5938982"/>
            <a:ext cx="858982" cy="215444"/>
          </a:xfrm>
          <a:prstGeom prst="rect">
            <a:avLst/>
          </a:prstGeom>
          <a:noFill/>
        </p:spPr>
        <p:txBody>
          <a:bodyPr wrap="square" rtlCol="0">
            <a:spAutoFit/>
          </a:bodyPr>
          <a:lstStyle/>
          <a:p>
            <a:r>
              <a:rPr lang="en-GB" sz="800" err="1"/>
              <a:t>xxxxxxxxxxxxxx</a:t>
            </a:r>
            <a:endParaRPr lang="en-GB" sz="800"/>
          </a:p>
        </p:txBody>
      </p:sp>
      <p:sp>
        <p:nvSpPr>
          <p:cNvPr id="24" name="TextBox 23">
            <a:extLst>
              <a:ext uri="{FF2B5EF4-FFF2-40B4-BE49-F238E27FC236}">
                <a16:creationId xmlns:a16="http://schemas.microsoft.com/office/drawing/2014/main" id="{91B78978-46B1-4EB7-B7DC-8CE85C4FAD90}"/>
              </a:ext>
            </a:extLst>
          </p:cNvPr>
          <p:cNvSpPr txBox="1"/>
          <p:nvPr/>
        </p:nvSpPr>
        <p:spPr>
          <a:xfrm>
            <a:off x="7167418" y="5111924"/>
            <a:ext cx="572655" cy="307777"/>
          </a:xfrm>
          <a:prstGeom prst="rect">
            <a:avLst/>
          </a:prstGeom>
          <a:noFill/>
        </p:spPr>
        <p:txBody>
          <a:bodyPr wrap="square" rtlCol="0">
            <a:spAutoFit/>
          </a:bodyPr>
          <a:lstStyle/>
          <a:p>
            <a:r>
              <a:rPr lang="en-GB" sz="1400" err="1"/>
              <a:t>xxxxx</a:t>
            </a:r>
            <a:endParaRPr lang="en-GB" sz="1400"/>
          </a:p>
        </p:txBody>
      </p:sp>
      <p:sp>
        <p:nvSpPr>
          <p:cNvPr id="25" name="TextBox 24">
            <a:extLst>
              <a:ext uri="{FF2B5EF4-FFF2-40B4-BE49-F238E27FC236}">
                <a16:creationId xmlns:a16="http://schemas.microsoft.com/office/drawing/2014/main" id="{B6856253-9D0E-4C10-9E0F-E7D7CA49961B}"/>
              </a:ext>
            </a:extLst>
          </p:cNvPr>
          <p:cNvSpPr txBox="1"/>
          <p:nvPr/>
        </p:nvSpPr>
        <p:spPr>
          <a:xfrm>
            <a:off x="7167417" y="5514109"/>
            <a:ext cx="932873" cy="215444"/>
          </a:xfrm>
          <a:prstGeom prst="rect">
            <a:avLst/>
          </a:prstGeom>
          <a:noFill/>
        </p:spPr>
        <p:txBody>
          <a:bodyPr wrap="square" rtlCol="0">
            <a:spAutoFit/>
          </a:bodyPr>
          <a:lstStyle/>
          <a:p>
            <a:r>
              <a:rPr lang="en-GB" sz="800" err="1"/>
              <a:t>xxxxxxxxxxxxxx</a:t>
            </a:r>
            <a:endParaRPr lang="en-GB" sz="800"/>
          </a:p>
        </p:txBody>
      </p:sp>
      <p:sp>
        <p:nvSpPr>
          <p:cNvPr id="26" name="Rectangle 25">
            <a:extLst>
              <a:ext uri="{FF2B5EF4-FFF2-40B4-BE49-F238E27FC236}">
                <a16:creationId xmlns:a16="http://schemas.microsoft.com/office/drawing/2014/main" id="{439B2B1D-F83E-4E97-8660-92B7D33F09E9}"/>
              </a:ext>
            </a:extLst>
          </p:cNvPr>
          <p:cNvSpPr/>
          <p:nvPr/>
        </p:nvSpPr>
        <p:spPr>
          <a:xfrm>
            <a:off x="5911273" y="3001818"/>
            <a:ext cx="1828800" cy="2154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5E303D9-2486-4294-B686-A6E0EC4EE9E7}"/>
              </a:ext>
            </a:extLst>
          </p:cNvPr>
          <p:cNvSpPr/>
          <p:nvPr/>
        </p:nvSpPr>
        <p:spPr>
          <a:xfrm>
            <a:off x="5911273" y="3546764"/>
            <a:ext cx="1828800" cy="338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15D38B6-5944-446A-9894-F32B6DD2CB3B}"/>
              </a:ext>
            </a:extLst>
          </p:cNvPr>
          <p:cNvSpPr/>
          <p:nvPr/>
        </p:nvSpPr>
        <p:spPr>
          <a:xfrm>
            <a:off x="7167417" y="5183939"/>
            <a:ext cx="1006765" cy="2154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0507215D-11ED-46B8-9303-A3629C09418C}"/>
              </a:ext>
            </a:extLst>
          </p:cNvPr>
          <p:cNvSpPr/>
          <p:nvPr/>
        </p:nvSpPr>
        <p:spPr>
          <a:xfrm>
            <a:off x="7167417" y="5514109"/>
            <a:ext cx="1006765" cy="2245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E66B647-63A7-4A37-8EC2-D72D89454D5C}"/>
              </a:ext>
            </a:extLst>
          </p:cNvPr>
          <p:cNvSpPr/>
          <p:nvPr/>
        </p:nvSpPr>
        <p:spPr>
          <a:xfrm>
            <a:off x="7167417" y="5962872"/>
            <a:ext cx="1006765" cy="191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9066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1ED4-34BE-4770-B661-5580B0E369F3}"/>
              </a:ext>
            </a:extLst>
          </p:cNvPr>
          <p:cNvSpPr>
            <a:spLocks noGrp="1"/>
          </p:cNvSpPr>
          <p:nvPr>
            <p:ph type="title"/>
          </p:nvPr>
        </p:nvSpPr>
        <p:spPr/>
        <p:txBody>
          <a:bodyPr/>
          <a:lstStyle/>
          <a:p>
            <a:r>
              <a:rPr lang="en-US">
                <a:cs typeface="Calibri"/>
              </a:rPr>
              <a:t>Expired Initiatives/Consultations</a:t>
            </a:r>
            <a:endParaRPr lang="en-US"/>
          </a:p>
        </p:txBody>
      </p:sp>
      <p:pic>
        <p:nvPicPr>
          <p:cNvPr id="4" name="Picture 3">
            <a:extLst>
              <a:ext uri="{FF2B5EF4-FFF2-40B4-BE49-F238E27FC236}">
                <a16:creationId xmlns:a16="http://schemas.microsoft.com/office/drawing/2014/main" id="{8451A174-CBA6-4442-8AC8-0162411989B5}"/>
              </a:ext>
            </a:extLst>
          </p:cNvPr>
          <p:cNvPicPr>
            <a:picLocks noChangeAspect="1"/>
          </p:cNvPicPr>
          <p:nvPr/>
        </p:nvPicPr>
        <p:blipFill>
          <a:blip r:embed="rId3"/>
          <a:stretch>
            <a:fillRect/>
          </a:stretch>
        </p:blipFill>
        <p:spPr>
          <a:xfrm>
            <a:off x="365426" y="2043544"/>
            <a:ext cx="8413148" cy="998221"/>
          </a:xfrm>
          <a:prstGeom prst="rect">
            <a:avLst/>
          </a:prstGeom>
        </p:spPr>
      </p:pic>
      <p:pic>
        <p:nvPicPr>
          <p:cNvPr id="5" name="Picture 4">
            <a:extLst>
              <a:ext uri="{FF2B5EF4-FFF2-40B4-BE49-F238E27FC236}">
                <a16:creationId xmlns:a16="http://schemas.microsoft.com/office/drawing/2014/main" id="{73035ACC-F818-4A62-92BB-4BD24C6AFCE7}"/>
              </a:ext>
            </a:extLst>
          </p:cNvPr>
          <p:cNvPicPr>
            <a:picLocks noChangeAspect="1"/>
          </p:cNvPicPr>
          <p:nvPr/>
        </p:nvPicPr>
        <p:blipFill>
          <a:blip r:embed="rId4"/>
          <a:stretch>
            <a:fillRect/>
          </a:stretch>
        </p:blipFill>
        <p:spPr>
          <a:xfrm>
            <a:off x="365426" y="3429000"/>
            <a:ext cx="8413148" cy="1319965"/>
          </a:xfrm>
          <a:prstGeom prst="rect">
            <a:avLst/>
          </a:prstGeom>
          <a:effectLst/>
        </p:spPr>
      </p:pic>
      <p:sp>
        <p:nvSpPr>
          <p:cNvPr id="7" name="TextBox 6">
            <a:extLst>
              <a:ext uri="{FF2B5EF4-FFF2-40B4-BE49-F238E27FC236}">
                <a16:creationId xmlns:a16="http://schemas.microsoft.com/office/drawing/2014/main" id="{47113063-8B85-4C8C-925E-D2C44452890A}"/>
              </a:ext>
            </a:extLst>
          </p:cNvPr>
          <p:cNvSpPr txBox="1"/>
          <p:nvPr/>
        </p:nvSpPr>
        <p:spPr>
          <a:xfrm>
            <a:off x="6640945" y="3343562"/>
            <a:ext cx="2207491" cy="369332"/>
          </a:xfrm>
          <a:prstGeom prst="rect">
            <a:avLst/>
          </a:prstGeom>
          <a:noFill/>
          <a:effectLst/>
        </p:spPr>
        <p:txBody>
          <a:bodyPr wrap="square" rtlCol="0">
            <a:spAutoFit/>
          </a:bodyPr>
          <a:lstStyle/>
          <a:p>
            <a:r>
              <a:rPr lang="en-GB"/>
              <a:t> </a:t>
            </a:r>
          </a:p>
        </p:txBody>
      </p:sp>
      <p:sp>
        <p:nvSpPr>
          <p:cNvPr id="8" name="Rectangle 7">
            <a:extLst>
              <a:ext uri="{FF2B5EF4-FFF2-40B4-BE49-F238E27FC236}">
                <a16:creationId xmlns:a16="http://schemas.microsoft.com/office/drawing/2014/main" id="{D377D2EA-D8E1-4B50-875B-55EBE5745DE3}"/>
              </a:ext>
            </a:extLst>
          </p:cNvPr>
          <p:cNvSpPr/>
          <p:nvPr/>
        </p:nvSpPr>
        <p:spPr>
          <a:xfrm>
            <a:off x="6954982" y="3429000"/>
            <a:ext cx="914400" cy="2386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0052AB0-6510-4DB1-B0EA-714AED019CD7}"/>
              </a:ext>
            </a:extLst>
          </p:cNvPr>
          <p:cNvSpPr/>
          <p:nvPr/>
        </p:nvSpPr>
        <p:spPr>
          <a:xfrm>
            <a:off x="6954982" y="3798332"/>
            <a:ext cx="914400" cy="2163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1C513D9-D11C-4739-A4F9-C0B388F2C03B}"/>
              </a:ext>
            </a:extLst>
          </p:cNvPr>
          <p:cNvSpPr/>
          <p:nvPr/>
        </p:nvSpPr>
        <p:spPr>
          <a:xfrm>
            <a:off x="6954982" y="4267200"/>
            <a:ext cx="914400" cy="2163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A7AF06B-FDC3-41EA-AC9A-140E8435BF63}"/>
              </a:ext>
            </a:extLst>
          </p:cNvPr>
          <p:cNvPicPr>
            <a:picLocks noChangeAspect="1"/>
          </p:cNvPicPr>
          <p:nvPr/>
        </p:nvPicPr>
        <p:blipFill>
          <a:blip r:embed="rId5"/>
          <a:stretch>
            <a:fillRect/>
          </a:stretch>
        </p:blipFill>
        <p:spPr>
          <a:xfrm>
            <a:off x="0" y="5187680"/>
            <a:ext cx="9144000" cy="1165412"/>
          </a:xfrm>
          <a:prstGeom prst="rect">
            <a:avLst/>
          </a:prstGeom>
        </p:spPr>
      </p:pic>
      <p:cxnSp>
        <p:nvCxnSpPr>
          <p:cNvPr id="13" name="Straight Arrow Connector 12">
            <a:extLst>
              <a:ext uri="{FF2B5EF4-FFF2-40B4-BE49-F238E27FC236}">
                <a16:creationId xmlns:a16="http://schemas.microsoft.com/office/drawing/2014/main" id="{969E61FA-3F2C-4B86-8DEF-CC33607C727E}"/>
              </a:ext>
            </a:extLst>
          </p:cNvPr>
          <p:cNvCxnSpPr/>
          <p:nvPr/>
        </p:nvCxnSpPr>
        <p:spPr>
          <a:xfrm flipH="1" flipV="1">
            <a:off x="1280160" y="6412409"/>
            <a:ext cx="516835" cy="341906"/>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7" name="Straight Arrow Connector 16">
            <a:extLst>
              <a:ext uri="{FF2B5EF4-FFF2-40B4-BE49-F238E27FC236}">
                <a16:creationId xmlns:a16="http://schemas.microsoft.com/office/drawing/2014/main" id="{8ECE77C1-2912-4A25-A0B5-E44A92299365}"/>
              </a:ext>
            </a:extLst>
          </p:cNvPr>
          <p:cNvCxnSpPr/>
          <p:nvPr/>
        </p:nvCxnSpPr>
        <p:spPr>
          <a:xfrm flipV="1">
            <a:off x="6003235" y="6130456"/>
            <a:ext cx="326003" cy="452906"/>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9" name="Straight Arrow Connector 18">
            <a:extLst>
              <a:ext uri="{FF2B5EF4-FFF2-40B4-BE49-F238E27FC236}">
                <a16:creationId xmlns:a16="http://schemas.microsoft.com/office/drawing/2014/main" id="{AF614CF1-3DAB-4D47-BCB7-CECCAA70E3B1}"/>
              </a:ext>
            </a:extLst>
          </p:cNvPr>
          <p:cNvCxnSpPr/>
          <p:nvPr/>
        </p:nvCxnSpPr>
        <p:spPr>
          <a:xfrm flipH="1" flipV="1">
            <a:off x="8062623" y="6202017"/>
            <a:ext cx="516834" cy="38134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567357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90E237-B419-4BAB-BCEE-0502E21CFB77}"/>
              </a:ext>
            </a:extLst>
          </p:cNvPr>
          <p:cNvSpPr txBox="1">
            <a:spLocks/>
          </p:cNvSpPr>
          <p:nvPr/>
        </p:nvSpPr>
        <p:spPr>
          <a:xfrm>
            <a:off x="683568" y="18864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t>Accreditation Progress</a:t>
            </a:r>
          </a:p>
        </p:txBody>
      </p:sp>
      <p:pic>
        <p:nvPicPr>
          <p:cNvPr id="4" name="Picture 3">
            <a:extLst>
              <a:ext uri="{FF2B5EF4-FFF2-40B4-BE49-F238E27FC236}">
                <a16:creationId xmlns:a16="http://schemas.microsoft.com/office/drawing/2014/main" id="{1DC0AD51-CDAF-4184-93B1-EC7B9242E3AD}"/>
              </a:ext>
            </a:extLst>
          </p:cNvPr>
          <p:cNvPicPr>
            <a:picLocks noChangeAspect="1"/>
          </p:cNvPicPr>
          <p:nvPr/>
        </p:nvPicPr>
        <p:blipFill>
          <a:blip r:embed="rId3"/>
          <a:stretch>
            <a:fillRect/>
          </a:stretch>
        </p:blipFill>
        <p:spPr>
          <a:xfrm>
            <a:off x="-2232" y="1228953"/>
            <a:ext cx="9144000" cy="4640239"/>
          </a:xfrm>
          <a:prstGeom prst="rect">
            <a:avLst/>
          </a:prstGeom>
        </p:spPr>
      </p:pic>
      <p:pic>
        <p:nvPicPr>
          <p:cNvPr id="7" name="Picture 6">
            <a:extLst>
              <a:ext uri="{FF2B5EF4-FFF2-40B4-BE49-F238E27FC236}">
                <a16:creationId xmlns:a16="http://schemas.microsoft.com/office/drawing/2014/main" id="{4BE54C0F-0D6D-4CC3-8D90-C1D4609979F8}"/>
              </a:ext>
            </a:extLst>
          </p:cNvPr>
          <p:cNvPicPr>
            <a:picLocks noChangeAspect="1"/>
          </p:cNvPicPr>
          <p:nvPr/>
        </p:nvPicPr>
        <p:blipFill>
          <a:blip r:embed="rId4"/>
          <a:stretch>
            <a:fillRect/>
          </a:stretch>
        </p:blipFill>
        <p:spPr>
          <a:xfrm>
            <a:off x="0" y="5869192"/>
            <a:ext cx="9144000" cy="694420"/>
          </a:xfrm>
          <a:prstGeom prst="rect">
            <a:avLst/>
          </a:prstGeom>
        </p:spPr>
      </p:pic>
    </p:spTree>
    <p:extLst>
      <p:ext uri="{BB962C8B-B14F-4D97-AF65-F5344CB8AC3E}">
        <p14:creationId xmlns:p14="http://schemas.microsoft.com/office/powerpoint/2010/main" val="2137356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9712" y="404664"/>
            <a:ext cx="5112568" cy="646331"/>
          </a:xfrm>
          <a:prstGeom prst="rect">
            <a:avLst/>
          </a:prstGeom>
          <a:noFill/>
        </p:spPr>
        <p:txBody>
          <a:bodyPr wrap="square" rtlCol="0">
            <a:spAutoFit/>
          </a:bodyPr>
          <a:lstStyle/>
          <a:p>
            <a:pPr algn="ctr"/>
            <a:r>
              <a:rPr lang="en-GB" sz="3600"/>
              <a:t>Sign Off</a:t>
            </a:r>
          </a:p>
        </p:txBody>
      </p:sp>
      <p:pic>
        <p:nvPicPr>
          <p:cNvPr id="3" name="Picture 2">
            <a:extLst>
              <a:ext uri="{FF2B5EF4-FFF2-40B4-BE49-F238E27FC236}">
                <a16:creationId xmlns:a16="http://schemas.microsoft.com/office/drawing/2014/main" id="{7B796991-4187-4F5F-B64C-6D9407B11C51}"/>
              </a:ext>
            </a:extLst>
          </p:cNvPr>
          <p:cNvPicPr>
            <a:picLocks noChangeAspect="1"/>
          </p:cNvPicPr>
          <p:nvPr/>
        </p:nvPicPr>
        <p:blipFill>
          <a:blip r:embed="rId3"/>
          <a:stretch>
            <a:fillRect/>
          </a:stretch>
        </p:blipFill>
        <p:spPr>
          <a:xfrm>
            <a:off x="0" y="1956022"/>
            <a:ext cx="9144000" cy="3045348"/>
          </a:xfrm>
          <a:prstGeom prst="rect">
            <a:avLst/>
          </a:prstGeom>
        </p:spPr>
      </p:pic>
    </p:spTree>
    <p:extLst>
      <p:ext uri="{BB962C8B-B14F-4D97-AF65-F5344CB8AC3E}">
        <p14:creationId xmlns:p14="http://schemas.microsoft.com/office/powerpoint/2010/main" val="844137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F0A21-D3E1-45C8-A236-2FDE59648709}"/>
              </a:ext>
            </a:extLst>
          </p:cNvPr>
          <p:cNvSpPr>
            <a:spLocks noGrp="1"/>
          </p:cNvSpPr>
          <p:nvPr>
            <p:ph type="title"/>
          </p:nvPr>
        </p:nvSpPr>
        <p:spPr/>
        <p:txBody>
          <a:bodyPr/>
          <a:lstStyle/>
          <a:p>
            <a:r>
              <a:rPr lang="en-GB"/>
              <a:t>Generate School Travel Plan</a:t>
            </a:r>
          </a:p>
        </p:txBody>
      </p:sp>
      <p:sp>
        <p:nvSpPr>
          <p:cNvPr id="6" name="TextBox 5">
            <a:extLst>
              <a:ext uri="{FF2B5EF4-FFF2-40B4-BE49-F238E27FC236}">
                <a16:creationId xmlns:a16="http://schemas.microsoft.com/office/drawing/2014/main" id="{E3D20D73-5323-4EB1-8BBC-E5D74C7630FA}"/>
              </a:ext>
            </a:extLst>
          </p:cNvPr>
          <p:cNvSpPr txBox="1"/>
          <p:nvPr/>
        </p:nvSpPr>
        <p:spPr>
          <a:xfrm>
            <a:off x="4493490" y="6031586"/>
            <a:ext cx="2262909" cy="461665"/>
          </a:xfrm>
          <a:prstGeom prst="rect">
            <a:avLst/>
          </a:prstGeom>
          <a:solidFill>
            <a:schemeClr val="accent6">
              <a:lumMod val="40000"/>
              <a:lumOff val="60000"/>
            </a:schemeClr>
          </a:solidFill>
        </p:spPr>
        <p:txBody>
          <a:bodyPr wrap="square" rtlCol="0">
            <a:spAutoFit/>
          </a:bodyPr>
          <a:lstStyle/>
          <a:p>
            <a:r>
              <a:rPr lang="en-GB" sz="1200" dirty="0"/>
              <a:t>Click here to generate a PDF of the school’s travel plan</a:t>
            </a:r>
          </a:p>
        </p:txBody>
      </p:sp>
      <p:cxnSp>
        <p:nvCxnSpPr>
          <p:cNvPr id="8" name="Straight Arrow Connector 7">
            <a:extLst>
              <a:ext uri="{FF2B5EF4-FFF2-40B4-BE49-F238E27FC236}">
                <a16:creationId xmlns:a16="http://schemas.microsoft.com/office/drawing/2014/main" id="{56AA1B9B-7CD7-4B5F-9E7C-81F3EBBDC07E}"/>
              </a:ext>
            </a:extLst>
          </p:cNvPr>
          <p:cNvCxnSpPr>
            <a:cxnSpLocks/>
          </p:cNvCxnSpPr>
          <p:nvPr/>
        </p:nvCxnSpPr>
        <p:spPr>
          <a:xfrm flipV="1">
            <a:off x="5899868" y="5541982"/>
            <a:ext cx="916166" cy="42718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7" name="Picture 6">
            <a:extLst>
              <a:ext uri="{FF2B5EF4-FFF2-40B4-BE49-F238E27FC236}">
                <a16:creationId xmlns:a16="http://schemas.microsoft.com/office/drawing/2014/main" id="{B260A051-7166-4EB7-A923-332FA22168B3}"/>
              </a:ext>
            </a:extLst>
          </p:cNvPr>
          <p:cNvPicPr>
            <a:picLocks noChangeAspect="1"/>
          </p:cNvPicPr>
          <p:nvPr/>
        </p:nvPicPr>
        <p:blipFill>
          <a:blip r:embed="rId3"/>
          <a:stretch>
            <a:fillRect/>
          </a:stretch>
        </p:blipFill>
        <p:spPr>
          <a:xfrm>
            <a:off x="0" y="2198254"/>
            <a:ext cx="9144000" cy="2990295"/>
          </a:xfrm>
          <a:prstGeom prst="rect">
            <a:avLst/>
          </a:prstGeom>
        </p:spPr>
      </p:pic>
      <p:pic>
        <p:nvPicPr>
          <p:cNvPr id="9" name="Picture 8">
            <a:extLst>
              <a:ext uri="{FF2B5EF4-FFF2-40B4-BE49-F238E27FC236}">
                <a16:creationId xmlns:a16="http://schemas.microsoft.com/office/drawing/2014/main" id="{E6234E5A-E860-466C-BB0B-9FDDD07EFED7}"/>
              </a:ext>
            </a:extLst>
          </p:cNvPr>
          <p:cNvPicPr>
            <a:picLocks noChangeAspect="1"/>
          </p:cNvPicPr>
          <p:nvPr/>
        </p:nvPicPr>
        <p:blipFill>
          <a:blip r:embed="rId4"/>
          <a:stretch>
            <a:fillRect/>
          </a:stretch>
        </p:blipFill>
        <p:spPr>
          <a:xfrm>
            <a:off x="6833345" y="2938669"/>
            <a:ext cx="2191385" cy="3183835"/>
          </a:xfrm>
          <a:prstGeom prst="rect">
            <a:avLst/>
          </a:prstGeom>
        </p:spPr>
      </p:pic>
    </p:spTree>
    <p:extLst>
      <p:ext uri="{BB962C8B-B14F-4D97-AF65-F5344CB8AC3E}">
        <p14:creationId xmlns:p14="http://schemas.microsoft.com/office/powerpoint/2010/main" val="1856948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9BCC2-B64C-47E8-B30F-2B3322E8B115}"/>
              </a:ext>
            </a:extLst>
          </p:cNvPr>
          <p:cNvSpPr>
            <a:spLocks noGrp="1"/>
          </p:cNvSpPr>
          <p:nvPr>
            <p:ph type="title"/>
          </p:nvPr>
        </p:nvSpPr>
        <p:spPr/>
        <p:txBody>
          <a:bodyPr/>
          <a:lstStyle/>
          <a:p>
            <a:r>
              <a:rPr lang="en-GB"/>
              <a:t>Walking Bubble Map</a:t>
            </a:r>
          </a:p>
        </p:txBody>
      </p:sp>
      <p:pic>
        <p:nvPicPr>
          <p:cNvPr id="4" name="Picture 3">
            <a:extLst>
              <a:ext uri="{FF2B5EF4-FFF2-40B4-BE49-F238E27FC236}">
                <a16:creationId xmlns:a16="http://schemas.microsoft.com/office/drawing/2014/main" id="{FBF6FD0B-CB4E-4FC5-BC08-C0D2B195D698}"/>
              </a:ext>
            </a:extLst>
          </p:cNvPr>
          <p:cNvPicPr>
            <a:picLocks noChangeAspect="1"/>
          </p:cNvPicPr>
          <p:nvPr/>
        </p:nvPicPr>
        <p:blipFill>
          <a:blip r:embed="rId3"/>
          <a:stretch>
            <a:fillRect/>
          </a:stretch>
        </p:blipFill>
        <p:spPr>
          <a:xfrm>
            <a:off x="549277" y="1417637"/>
            <a:ext cx="8097768" cy="4555779"/>
          </a:xfrm>
          <a:prstGeom prst="rect">
            <a:avLst/>
          </a:prstGeom>
        </p:spPr>
      </p:pic>
    </p:spTree>
    <p:extLst>
      <p:ext uri="{BB962C8B-B14F-4D97-AF65-F5344CB8AC3E}">
        <p14:creationId xmlns:p14="http://schemas.microsoft.com/office/powerpoint/2010/main" val="2214942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4E91C-7D34-4B31-B5E8-66CC0498F790}"/>
              </a:ext>
            </a:extLst>
          </p:cNvPr>
          <p:cNvSpPr>
            <a:spLocks noGrp="1"/>
          </p:cNvSpPr>
          <p:nvPr>
            <p:ph type="title"/>
          </p:nvPr>
        </p:nvSpPr>
        <p:spPr/>
        <p:txBody>
          <a:bodyPr/>
          <a:lstStyle/>
          <a:p>
            <a:r>
              <a:rPr lang="en-GB"/>
              <a:t>Planning Application</a:t>
            </a:r>
          </a:p>
        </p:txBody>
      </p:sp>
      <p:pic>
        <p:nvPicPr>
          <p:cNvPr id="4" name="Picture 3">
            <a:extLst>
              <a:ext uri="{FF2B5EF4-FFF2-40B4-BE49-F238E27FC236}">
                <a16:creationId xmlns:a16="http://schemas.microsoft.com/office/drawing/2014/main" id="{92EC3BEE-A7B2-4E95-A432-DF3F5B5EBC0C}"/>
              </a:ext>
            </a:extLst>
          </p:cNvPr>
          <p:cNvPicPr>
            <a:picLocks noChangeAspect="1"/>
          </p:cNvPicPr>
          <p:nvPr/>
        </p:nvPicPr>
        <p:blipFill>
          <a:blip r:embed="rId3"/>
          <a:stretch>
            <a:fillRect/>
          </a:stretch>
        </p:blipFill>
        <p:spPr>
          <a:xfrm>
            <a:off x="0" y="1571624"/>
            <a:ext cx="9144000" cy="4886325"/>
          </a:xfrm>
          <a:prstGeom prst="rect">
            <a:avLst/>
          </a:prstGeom>
        </p:spPr>
      </p:pic>
    </p:spTree>
    <p:extLst>
      <p:ext uri="{BB962C8B-B14F-4D97-AF65-F5344CB8AC3E}">
        <p14:creationId xmlns:p14="http://schemas.microsoft.com/office/powerpoint/2010/main" val="4288576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GB" sz="3600"/>
              <a:t>Keep it current!</a:t>
            </a:r>
          </a:p>
        </p:txBody>
      </p:sp>
      <p:sp>
        <p:nvSpPr>
          <p:cNvPr id="5" name="Title 1"/>
          <p:cNvSpPr txBox="1">
            <a:spLocks/>
          </p:cNvSpPr>
          <p:nvPr/>
        </p:nvSpPr>
        <p:spPr>
          <a:xfrm>
            <a:off x="609600" y="5733256"/>
            <a:ext cx="7777018" cy="9538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a:t>Thank you for coming and we look forward to signing off your awards soon </a:t>
            </a:r>
            <a:r>
              <a:rPr lang="en-GB" sz="2800">
                <a:sym typeface="Wingdings" panose="05000000000000000000" pitchFamily="2" charset="2"/>
              </a:rPr>
              <a:t></a:t>
            </a:r>
            <a:endParaRPr lang="en-GB" sz="2800"/>
          </a:p>
        </p:txBody>
      </p:sp>
      <p:pic>
        <p:nvPicPr>
          <p:cNvPr id="7" name="Picture 6">
            <a:extLst>
              <a:ext uri="{FF2B5EF4-FFF2-40B4-BE49-F238E27FC236}">
                <a16:creationId xmlns:a16="http://schemas.microsoft.com/office/drawing/2014/main" id="{946AEAD4-8E4A-4F9D-8B4F-4F35CA2A92A9}"/>
              </a:ext>
            </a:extLst>
          </p:cNvPr>
          <p:cNvPicPr>
            <a:picLocks noChangeAspect="1"/>
          </p:cNvPicPr>
          <p:nvPr/>
        </p:nvPicPr>
        <p:blipFill>
          <a:blip r:embed="rId3"/>
          <a:stretch>
            <a:fillRect/>
          </a:stretch>
        </p:blipFill>
        <p:spPr>
          <a:xfrm>
            <a:off x="905162" y="2408083"/>
            <a:ext cx="7333673" cy="2792307"/>
          </a:xfrm>
          <a:prstGeom prst="rect">
            <a:avLst/>
          </a:prstGeom>
        </p:spPr>
      </p:pic>
      <p:pic>
        <p:nvPicPr>
          <p:cNvPr id="8" name="Picture 7">
            <a:extLst>
              <a:ext uri="{FF2B5EF4-FFF2-40B4-BE49-F238E27FC236}">
                <a16:creationId xmlns:a16="http://schemas.microsoft.com/office/drawing/2014/main" id="{9181C397-3681-46E8-A721-335818BD466D}"/>
              </a:ext>
            </a:extLst>
          </p:cNvPr>
          <p:cNvPicPr>
            <a:picLocks noChangeAspect="1"/>
          </p:cNvPicPr>
          <p:nvPr/>
        </p:nvPicPr>
        <p:blipFill>
          <a:blip r:embed="rId4"/>
          <a:stretch>
            <a:fillRect/>
          </a:stretch>
        </p:blipFill>
        <p:spPr>
          <a:xfrm>
            <a:off x="905163" y="5214989"/>
            <a:ext cx="7333673" cy="556939"/>
          </a:xfrm>
          <a:prstGeom prst="rect">
            <a:avLst/>
          </a:prstGeom>
        </p:spPr>
      </p:pic>
      <p:pic>
        <p:nvPicPr>
          <p:cNvPr id="9" name="Picture 2">
            <a:extLst>
              <a:ext uri="{FF2B5EF4-FFF2-40B4-BE49-F238E27FC236}">
                <a16:creationId xmlns:a16="http://schemas.microsoft.com/office/drawing/2014/main" id="{485B673B-DFF0-426B-BB1C-AA5C34C135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87" t="21232" r="69533" b="61628"/>
          <a:stretch/>
        </p:blipFill>
        <p:spPr bwMode="auto">
          <a:xfrm>
            <a:off x="999523" y="1156040"/>
            <a:ext cx="1665362" cy="859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2hcc2col">
            <a:extLst>
              <a:ext uri="{FF2B5EF4-FFF2-40B4-BE49-F238E27FC236}">
                <a16:creationId xmlns:a16="http://schemas.microsoft.com/office/drawing/2014/main" id="{93CC2A35-0828-40EE-BA17-A0C138E550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0627" y="1294538"/>
            <a:ext cx="2154963" cy="54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BCBDC206-7051-41FA-A647-9D5F2CE4FCA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574" t="22918" r="73489" b="67501"/>
          <a:stretch/>
        </p:blipFill>
        <p:spPr bwMode="auto">
          <a:xfrm>
            <a:off x="6479117" y="1109161"/>
            <a:ext cx="1912565" cy="865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5C725192-D320-41C1-9666-E2FB5690CB0E}"/>
              </a:ext>
            </a:extLst>
          </p:cNvPr>
          <p:cNvSpPr txBox="1"/>
          <p:nvPr/>
        </p:nvSpPr>
        <p:spPr>
          <a:xfrm>
            <a:off x="2964873" y="1918888"/>
            <a:ext cx="5359981" cy="646331"/>
          </a:xfrm>
          <a:prstGeom prst="rect">
            <a:avLst/>
          </a:prstGeom>
          <a:noFill/>
        </p:spPr>
        <p:txBody>
          <a:bodyPr wrap="square">
            <a:spAutoFit/>
          </a:bodyPr>
          <a:lstStyle/>
          <a:p>
            <a:r>
              <a:rPr lang="en-GB" sz="3600"/>
              <a:t>Modeshift STARS</a:t>
            </a:r>
          </a:p>
        </p:txBody>
      </p:sp>
    </p:spTree>
    <p:extLst>
      <p:ext uri="{BB962C8B-B14F-4D97-AF65-F5344CB8AC3E}">
        <p14:creationId xmlns:p14="http://schemas.microsoft.com/office/powerpoint/2010/main" val="3697520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E92A69A-AF75-4114-979D-6D3D4B90F718}"/>
              </a:ext>
            </a:extLst>
          </p:cNvPr>
          <p:cNvPicPr>
            <a:picLocks noChangeAspect="1"/>
          </p:cNvPicPr>
          <p:nvPr/>
        </p:nvPicPr>
        <p:blipFill>
          <a:blip r:embed="rId3"/>
          <a:stretch>
            <a:fillRect/>
          </a:stretch>
        </p:blipFill>
        <p:spPr>
          <a:xfrm>
            <a:off x="0" y="171450"/>
            <a:ext cx="9144000" cy="5086351"/>
          </a:xfrm>
          <a:prstGeom prst="rect">
            <a:avLst/>
          </a:prstGeom>
        </p:spPr>
      </p:pic>
      <p:cxnSp>
        <p:nvCxnSpPr>
          <p:cNvPr id="22" name="Straight Arrow Connector 21">
            <a:extLst>
              <a:ext uri="{FF2B5EF4-FFF2-40B4-BE49-F238E27FC236}">
                <a16:creationId xmlns:a16="http://schemas.microsoft.com/office/drawing/2014/main" id="{A5CBDC93-9DAD-493E-B2C0-388D1385C76C}"/>
              </a:ext>
            </a:extLst>
          </p:cNvPr>
          <p:cNvCxnSpPr>
            <a:cxnSpLocks/>
          </p:cNvCxnSpPr>
          <p:nvPr/>
        </p:nvCxnSpPr>
        <p:spPr>
          <a:xfrm flipH="1">
            <a:off x="7991475" y="80962"/>
            <a:ext cx="304800" cy="33813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4" name="Straight Arrow Connector 23">
            <a:extLst>
              <a:ext uri="{FF2B5EF4-FFF2-40B4-BE49-F238E27FC236}">
                <a16:creationId xmlns:a16="http://schemas.microsoft.com/office/drawing/2014/main" id="{30E84617-D519-438C-9069-29869FF5304E}"/>
              </a:ext>
            </a:extLst>
          </p:cNvPr>
          <p:cNvCxnSpPr>
            <a:cxnSpLocks/>
          </p:cNvCxnSpPr>
          <p:nvPr/>
        </p:nvCxnSpPr>
        <p:spPr>
          <a:xfrm>
            <a:off x="8543925" y="80962"/>
            <a:ext cx="352425" cy="33813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29" name="Picture 28">
            <a:extLst>
              <a:ext uri="{FF2B5EF4-FFF2-40B4-BE49-F238E27FC236}">
                <a16:creationId xmlns:a16="http://schemas.microsoft.com/office/drawing/2014/main" id="{E0576FDB-59A1-401E-A6DE-3263B07BD784}"/>
              </a:ext>
            </a:extLst>
          </p:cNvPr>
          <p:cNvPicPr/>
          <p:nvPr/>
        </p:nvPicPr>
        <p:blipFill>
          <a:blip r:embed="rId4"/>
          <a:stretch>
            <a:fillRect/>
          </a:stretch>
        </p:blipFill>
        <p:spPr>
          <a:xfrm>
            <a:off x="457199" y="5348289"/>
            <a:ext cx="3276601" cy="1338261"/>
          </a:xfrm>
          <a:prstGeom prst="rect">
            <a:avLst/>
          </a:prstGeom>
        </p:spPr>
      </p:pic>
      <p:pic>
        <p:nvPicPr>
          <p:cNvPr id="30" name="Picture 29">
            <a:extLst>
              <a:ext uri="{FF2B5EF4-FFF2-40B4-BE49-F238E27FC236}">
                <a16:creationId xmlns:a16="http://schemas.microsoft.com/office/drawing/2014/main" id="{AC2534A0-25D3-4B08-B78C-D1FEE18AAE35}"/>
              </a:ext>
            </a:extLst>
          </p:cNvPr>
          <p:cNvPicPr/>
          <p:nvPr/>
        </p:nvPicPr>
        <p:blipFill>
          <a:blip r:embed="rId5"/>
          <a:stretch>
            <a:fillRect/>
          </a:stretch>
        </p:blipFill>
        <p:spPr>
          <a:xfrm>
            <a:off x="4867276" y="5348289"/>
            <a:ext cx="3276601" cy="1338262"/>
          </a:xfrm>
          <a:prstGeom prst="rect">
            <a:avLst/>
          </a:prstGeom>
        </p:spPr>
      </p:pic>
      <p:cxnSp>
        <p:nvCxnSpPr>
          <p:cNvPr id="33" name="Straight Arrow Connector 32">
            <a:extLst>
              <a:ext uri="{FF2B5EF4-FFF2-40B4-BE49-F238E27FC236}">
                <a16:creationId xmlns:a16="http://schemas.microsoft.com/office/drawing/2014/main" id="{3B143ACD-6980-4353-A233-C8FE9F992EF1}"/>
              </a:ext>
            </a:extLst>
          </p:cNvPr>
          <p:cNvCxnSpPr/>
          <p:nvPr/>
        </p:nvCxnSpPr>
        <p:spPr>
          <a:xfrm flipH="1">
            <a:off x="3324225" y="6172200"/>
            <a:ext cx="828675" cy="23812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63820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lstStyle/>
          <a:p>
            <a:pPr marL="0" indent="0">
              <a:buNone/>
            </a:pPr>
            <a:r>
              <a:rPr lang="en-GB"/>
              <a:t> </a:t>
            </a:r>
          </a:p>
        </p:txBody>
      </p:sp>
      <p:sp>
        <p:nvSpPr>
          <p:cNvPr id="8" name="TextBox 7">
            <a:extLst>
              <a:ext uri="{FF2B5EF4-FFF2-40B4-BE49-F238E27FC236}">
                <a16:creationId xmlns:a16="http://schemas.microsoft.com/office/drawing/2014/main" id="{1ABF1ADB-00F8-4653-9C5A-22C2B85C80F6}"/>
              </a:ext>
            </a:extLst>
          </p:cNvPr>
          <p:cNvSpPr txBox="1"/>
          <p:nvPr/>
        </p:nvSpPr>
        <p:spPr>
          <a:xfrm>
            <a:off x="0" y="3558713"/>
            <a:ext cx="3677478" cy="923330"/>
          </a:xfrm>
          <a:prstGeom prst="rect">
            <a:avLst/>
          </a:prstGeom>
          <a:solidFill>
            <a:schemeClr val="accent6">
              <a:lumMod val="40000"/>
              <a:lumOff val="60000"/>
            </a:schemeClr>
          </a:solidFill>
        </p:spPr>
        <p:txBody>
          <a:bodyPr wrap="square" rtlCol="0">
            <a:spAutoFit/>
          </a:bodyPr>
          <a:lstStyle/>
          <a:p>
            <a:r>
              <a:rPr lang="en-GB"/>
              <a:t>This school have achieved bronze level STARS – note the extra tabs along the top</a:t>
            </a:r>
          </a:p>
        </p:txBody>
      </p:sp>
      <p:pic>
        <p:nvPicPr>
          <p:cNvPr id="7" name="Picture 6">
            <a:extLst>
              <a:ext uri="{FF2B5EF4-FFF2-40B4-BE49-F238E27FC236}">
                <a16:creationId xmlns:a16="http://schemas.microsoft.com/office/drawing/2014/main" id="{D9D3B82A-14EF-427C-AB8E-32147CC3CA73}"/>
              </a:ext>
            </a:extLst>
          </p:cNvPr>
          <p:cNvPicPr>
            <a:picLocks noChangeAspect="1"/>
          </p:cNvPicPr>
          <p:nvPr/>
        </p:nvPicPr>
        <p:blipFill>
          <a:blip r:embed="rId3"/>
          <a:stretch>
            <a:fillRect/>
          </a:stretch>
        </p:blipFill>
        <p:spPr>
          <a:xfrm>
            <a:off x="0" y="126647"/>
            <a:ext cx="9144000" cy="3381866"/>
          </a:xfrm>
          <a:prstGeom prst="rect">
            <a:avLst/>
          </a:prstGeom>
        </p:spPr>
      </p:pic>
      <p:pic>
        <p:nvPicPr>
          <p:cNvPr id="15" name="Picture 14">
            <a:extLst>
              <a:ext uri="{FF2B5EF4-FFF2-40B4-BE49-F238E27FC236}">
                <a16:creationId xmlns:a16="http://schemas.microsoft.com/office/drawing/2014/main" id="{38CFA135-5376-4FF2-875B-39EA4D539B8A}"/>
              </a:ext>
            </a:extLst>
          </p:cNvPr>
          <p:cNvPicPr>
            <a:picLocks noChangeAspect="1"/>
          </p:cNvPicPr>
          <p:nvPr/>
        </p:nvPicPr>
        <p:blipFill>
          <a:blip r:embed="rId4"/>
          <a:stretch>
            <a:fillRect/>
          </a:stretch>
        </p:blipFill>
        <p:spPr>
          <a:xfrm>
            <a:off x="73891" y="1550504"/>
            <a:ext cx="858982" cy="1597093"/>
          </a:xfrm>
          <a:prstGeom prst="rect">
            <a:avLst/>
          </a:prstGeom>
        </p:spPr>
      </p:pic>
      <p:pic>
        <p:nvPicPr>
          <p:cNvPr id="21" name="Picture 20">
            <a:extLst>
              <a:ext uri="{FF2B5EF4-FFF2-40B4-BE49-F238E27FC236}">
                <a16:creationId xmlns:a16="http://schemas.microsoft.com/office/drawing/2014/main" id="{7874105B-FB91-4B3E-86F7-77175CBDF39D}"/>
              </a:ext>
            </a:extLst>
          </p:cNvPr>
          <p:cNvPicPr>
            <a:picLocks noChangeAspect="1"/>
          </p:cNvPicPr>
          <p:nvPr/>
        </p:nvPicPr>
        <p:blipFill>
          <a:blip r:embed="rId5"/>
          <a:stretch>
            <a:fillRect/>
          </a:stretch>
        </p:blipFill>
        <p:spPr>
          <a:xfrm>
            <a:off x="-46327" y="4532242"/>
            <a:ext cx="9190328" cy="2474845"/>
          </a:xfrm>
          <a:prstGeom prst="rect">
            <a:avLst/>
          </a:prstGeom>
        </p:spPr>
      </p:pic>
    </p:spTree>
    <p:extLst>
      <p:ext uri="{BB962C8B-B14F-4D97-AF65-F5344CB8AC3E}">
        <p14:creationId xmlns:p14="http://schemas.microsoft.com/office/powerpoint/2010/main" val="528581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8450A4-EF2F-40C4-8248-08E8DF927EFD}"/>
              </a:ext>
            </a:extLst>
          </p:cNvPr>
          <p:cNvPicPr>
            <a:picLocks noChangeAspect="1"/>
          </p:cNvPicPr>
          <p:nvPr/>
        </p:nvPicPr>
        <p:blipFill>
          <a:blip r:embed="rId3"/>
          <a:stretch>
            <a:fillRect/>
          </a:stretch>
        </p:blipFill>
        <p:spPr>
          <a:xfrm>
            <a:off x="0" y="705156"/>
            <a:ext cx="4353339" cy="5447688"/>
          </a:xfrm>
          <a:prstGeom prst="rect">
            <a:avLst/>
          </a:prstGeom>
        </p:spPr>
      </p:pic>
      <p:pic>
        <p:nvPicPr>
          <p:cNvPr id="5" name="Picture 4">
            <a:extLst>
              <a:ext uri="{FF2B5EF4-FFF2-40B4-BE49-F238E27FC236}">
                <a16:creationId xmlns:a16="http://schemas.microsoft.com/office/drawing/2014/main" id="{4B97AE72-692A-4828-92CC-866E4C370397}"/>
              </a:ext>
            </a:extLst>
          </p:cNvPr>
          <p:cNvPicPr>
            <a:picLocks noChangeAspect="1"/>
          </p:cNvPicPr>
          <p:nvPr/>
        </p:nvPicPr>
        <p:blipFill>
          <a:blip r:embed="rId4"/>
          <a:stretch>
            <a:fillRect/>
          </a:stretch>
        </p:blipFill>
        <p:spPr>
          <a:xfrm>
            <a:off x="4503025" y="425726"/>
            <a:ext cx="4233448" cy="2029239"/>
          </a:xfrm>
          <a:prstGeom prst="rect">
            <a:avLst/>
          </a:prstGeom>
        </p:spPr>
      </p:pic>
      <p:pic>
        <p:nvPicPr>
          <p:cNvPr id="7" name="Picture 6">
            <a:extLst>
              <a:ext uri="{FF2B5EF4-FFF2-40B4-BE49-F238E27FC236}">
                <a16:creationId xmlns:a16="http://schemas.microsoft.com/office/drawing/2014/main" id="{181CE450-5C7C-406E-A07E-375F0D5C3023}"/>
              </a:ext>
            </a:extLst>
          </p:cNvPr>
          <p:cNvPicPr>
            <a:picLocks noChangeAspect="1"/>
          </p:cNvPicPr>
          <p:nvPr/>
        </p:nvPicPr>
        <p:blipFill>
          <a:blip r:embed="rId5"/>
          <a:stretch>
            <a:fillRect/>
          </a:stretch>
        </p:blipFill>
        <p:spPr>
          <a:xfrm>
            <a:off x="4503025" y="2298634"/>
            <a:ext cx="4083762" cy="2826562"/>
          </a:xfrm>
          <a:prstGeom prst="rect">
            <a:avLst/>
          </a:prstGeom>
        </p:spPr>
      </p:pic>
      <p:pic>
        <p:nvPicPr>
          <p:cNvPr id="9" name="Picture 8">
            <a:extLst>
              <a:ext uri="{FF2B5EF4-FFF2-40B4-BE49-F238E27FC236}">
                <a16:creationId xmlns:a16="http://schemas.microsoft.com/office/drawing/2014/main" id="{C81BE4C8-56E7-416C-9C32-287B728D1079}"/>
              </a:ext>
            </a:extLst>
          </p:cNvPr>
          <p:cNvPicPr>
            <a:picLocks noChangeAspect="1"/>
          </p:cNvPicPr>
          <p:nvPr/>
        </p:nvPicPr>
        <p:blipFill>
          <a:blip r:embed="rId6"/>
          <a:stretch>
            <a:fillRect/>
          </a:stretch>
        </p:blipFill>
        <p:spPr>
          <a:xfrm>
            <a:off x="4572000" y="5237923"/>
            <a:ext cx="4014787" cy="1441174"/>
          </a:xfrm>
          <a:prstGeom prst="rect">
            <a:avLst/>
          </a:prstGeom>
        </p:spPr>
      </p:pic>
    </p:spTree>
    <p:extLst>
      <p:ext uri="{BB962C8B-B14F-4D97-AF65-F5344CB8AC3E}">
        <p14:creationId xmlns:p14="http://schemas.microsoft.com/office/powerpoint/2010/main" val="424809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N touch</a:t>
            </a:r>
          </a:p>
        </p:txBody>
      </p:sp>
      <p:sp>
        <p:nvSpPr>
          <p:cNvPr id="3" name="Subtitle 2"/>
          <p:cNvSpPr>
            <a:spLocks noGrp="1"/>
          </p:cNvSpPr>
          <p:nvPr>
            <p:ph type="subTitle" idx="1"/>
          </p:nvPr>
        </p:nvSpPr>
        <p:spPr/>
        <p:txBody>
          <a:bodyPr/>
          <a:lstStyle/>
          <a:p>
            <a:endParaRPr lang="en-GB"/>
          </a:p>
        </p:txBody>
      </p:sp>
      <p:pic>
        <p:nvPicPr>
          <p:cNvPr id="16" name="Picture 15">
            <a:extLst>
              <a:ext uri="{FF2B5EF4-FFF2-40B4-BE49-F238E27FC236}">
                <a16:creationId xmlns:a16="http://schemas.microsoft.com/office/drawing/2014/main" id="{29C06F09-1BE8-4A2F-8F35-378CFF8D6159}"/>
              </a:ext>
            </a:extLst>
          </p:cNvPr>
          <p:cNvPicPr>
            <a:picLocks noChangeAspect="1"/>
          </p:cNvPicPr>
          <p:nvPr/>
        </p:nvPicPr>
        <p:blipFill>
          <a:blip r:embed="rId3"/>
          <a:stretch>
            <a:fillRect/>
          </a:stretch>
        </p:blipFill>
        <p:spPr>
          <a:xfrm>
            <a:off x="0" y="104776"/>
            <a:ext cx="9144000" cy="6753224"/>
          </a:xfrm>
          <a:prstGeom prst="rect">
            <a:avLst/>
          </a:prstGeom>
        </p:spPr>
      </p:pic>
    </p:spTree>
    <p:extLst>
      <p:ext uri="{BB962C8B-B14F-4D97-AF65-F5344CB8AC3E}">
        <p14:creationId xmlns:p14="http://schemas.microsoft.com/office/powerpoint/2010/main" val="627754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a:bodyPr>
          <a:lstStyle/>
          <a:p>
            <a:r>
              <a:rPr lang="en-GB" sz="2800"/>
              <a:t>Edit School Site Details</a:t>
            </a:r>
          </a:p>
        </p:txBody>
      </p:sp>
      <p:pic>
        <p:nvPicPr>
          <p:cNvPr id="4" name="Picture 3">
            <a:extLst>
              <a:ext uri="{FF2B5EF4-FFF2-40B4-BE49-F238E27FC236}">
                <a16:creationId xmlns:a16="http://schemas.microsoft.com/office/drawing/2014/main" id="{CFB519CC-6C8D-4AF9-96D1-9A52CA09BB6B}"/>
              </a:ext>
            </a:extLst>
          </p:cNvPr>
          <p:cNvPicPr>
            <a:picLocks noChangeAspect="1"/>
          </p:cNvPicPr>
          <p:nvPr/>
        </p:nvPicPr>
        <p:blipFill>
          <a:blip r:embed="rId3"/>
          <a:stretch>
            <a:fillRect/>
          </a:stretch>
        </p:blipFill>
        <p:spPr>
          <a:xfrm>
            <a:off x="0" y="1472735"/>
            <a:ext cx="9144000" cy="3912530"/>
          </a:xfrm>
          <a:prstGeom prst="rect">
            <a:avLst/>
          </a:prstGeom>
        </p:spPr>
      </p:pic>
      <p:cxnSp>
        <p:nvCxnSpPr>
          <p:cNvPr id="7" name="Straight Arrow Connector 6">
            <a:extLst>
              <a:ext uri="{FF2B5EF4-FFF2-40B4-BE49-F238E27FC236}">
                <a16:creationId xmlns:a16="http://schemas.microsoft.com/office/drawing/2014/main" id="{8A435DE3-133F-43AC-A017-01A8ABD8D97F}"/>
              </a:ext>
            </a:extLst>
          </p:cNvPr>
          <p:cNvCxnSpPr>
            <a:cxnSpLocks/>
          </p:cNvCxnSpPr>
          <p:nvPr/>
        </p:nvCxnSpPr>
        <p:spPr>
          <a:xfrm>
            <a:off x="7195127" y="1190727"/>
            <a:ext cx="1081338" cy="4208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id="{A1534D52-4280-4D71-97E7-85D52DA0430C}"/>
              </a:ext>
            </a:extLst>
          </p:cNvPr>
          <p:cNvSpPr txBox="1"/>
          <p:nvPr/>
        </p:nvSpPr>
        <p:spPr>
          <a:xfrm>
            <a:off x="7037901" y="267398"/>
            <a:ext cx="1475656" cy="923330"/>
          </a:xfrm>
          <a:prstGeom prst="rect">
            <a:avLst/>
          </a:prstGeom>
          <a:solidFill>
            <a:schemeClr val="accent6">
              <a:lumMod val="40000"/>
              <a:lumOff val="60000"/>
            </a:schemeClr>
          </a:solidFill>
        </p:spPr>
        <p:txBody>
          <a:bodyPr wrap="square" rtlCol="0">
            <a:spAutoFit/>
          </a:bodyPr>
          <a:lstStyle/>
          <a:p>
            <a:r>
              <a:rPr lang="en-GB"/>
              <a:t>Click on the pencil again to edit</a:t>
            </a:r>
          </a:p>
        </p:txBody>
      </p:sp>
      <p:pic>
        <p:nvPicPr>
          <p:cNvPr id="13" name="Picture 12">
            <a:extLst>
              <a:ext uri="{FF2B5EF4-FFF2-40B4-BE49-F238E27FC236}">
                <a16:creationId xmlns:a16="http://schemas.microsoft.com/office/drawing/2014/main" id="{E8F69B9C-BE12-4D24-BB64-CDC4CE6B785E}"/>
              </a:ext>
            </a:extLst>
          </p:cNvPr>
          <p:cNvPicPr>
            <a:picLocks noChangeAspect="1"/>
          </p:cNvPicPr>
          <p:nvPr/>
        </p:nvPicPr>
        <p:blipFill>
          <a:blip r:embed="rId4"/>
          <a:stretch>
            <a:fillRect/>
          </a:stretch>
        </p:blipFill>
        <p:spPr>
          <a:xfrm>
            <a:off x="0" y="5497996"/>
            <a:ext cx="2019300" cy="533400"/>
          </a:xfrm>
          <a:prstGeom prst="rect">
            <a:avLst/>
          </a:prstGeom>
        </p:spPr>
      </p:pic>
    </p:spTree>
    <p:extLst>
      <p:ext uri="{BB962C8B-B14F-4D97-AF65-F5344CB8AC3E}">
        <p14:creationId xmlns:p14="http://schemas.microsoft.com/office/powerpoint/2010/main" val="2382037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8872" y="195196"/>
            <a:ext cx="3546763" cy="634082"/>
          </a:xfrm>
        </p:spPr>
        <p:txBody>
          <a:bodyPr>
            <a:normAutofit fontScale="90000"/>
          </a:bodyPr>
          <a:lstStyle/>
          <a:p>
            <a:r>
              <a:rPr lang="en-GB" sz="2800"/>
              <a:t>Introduction: School Information</a:t>
            </a:r>
          </a:p>
        </p:txBody>
      </p:sp>
      <p:sp>
        <p:nvSpPr>
          <p:cNvPr id="7" name="TextBox 6">
            <a:extLst>
              <a:ext uri="{FF2B5EF4-FFF2-40B4-BE49-F238E27FC236}">
                <a16:creationId xmlns:a16="http://schemas.microsoft.com/office/drawing/2014/main" id="{09984D23-0765-4D8C-9B57-7A098D28BDEE}"/>
              </a:ext>
            </a:extLst>
          </p:cNvPr>
          <p:cNvSpPr txBox="1"/>
          <p:nvPr/>
        </p:nvSpPr>
        <p:spPr>
          <a:xfrm>
            <a:off x="6409828" y="153640"/>
            <a:ext cx="1475656" cy="923330"/>
          </a:xfrm>
          <a:prstGeom prst="rect">
            <a:avLst/>
          </a:prstGeom>
          <a:solidFill>
            <a:schemeClr val="accent6">
              <a:lumMod val="40000"/>
              <a:lumOff val="60000"/>
            </a:schemeClr>
          </a:solidFill>
        </p:spPr>
        <p:txBody>
          <a:bodyPr wrap="square" rtlCol="0">
            <a:spAutoFit/>
          </a:bodyPr>
          <a:lstStyle/>
          <a:p>
            <a:r>
              <a:rPr lang="en-GB"/>
              <a:t>Click on the pencil again to edit</a:t>
            </a:r>
          </a:p>
        </p:txBody>
      </p:sp>
      <p:cxnSp>
        <p:nvCxnSpPr>
          <p:cNvPr id="8" name="Straight Arrow Connector 7">
            <a:extLst>
              <a:ext uri="{FF2B5EF4-FFF2-40B4-BE49-F238E27FC236}">
                <a16:creationId xmlns:a16="http://schemas.microsoft.com/office/drawing/2014/main" id="{93E1E6A9-3EDB-4108-9420-219F3F428E42}"/>
              </a:ext>
            </a:extLst>
          </p:cNvPr>
          <p:cNvCxnSpPr>
            <a:cxnSpLocks/>
            <a:stCxn id="7" idx="3"/>
          </p:cNvCxnSpPr>
          <p:nvPr/>
        </p:nvCxnSpPr>
        <p:spPr>
          <a:xfrm>
            <a:off x="7885484" y="615305"/>
            <a:ext cx="344116" cy="46166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6" name="Picture 5">
            <a:extLst>
              <a:ext uri="{FF2B5EF4-FFF2-40B4-BE49-F238E27FC236}">
                <a16:creationId xmlns:a16="http://schemas.microsoft.com/office/drawing/2014/main" id="{61A12454-1174-410A-9A66-CF9EAEA13B47}"/>
              </a:ext>
            </a:extLst>
          </p:cNvPr>
          <p:cNvPicPr>
            <a:picLocks noChangeAspect="1"/>
          </p:cNvPicPr>
          <p:nvPr/>
        </p:nvPicPr>
        <p:blipFill>
          <a:blip r:embed="rId3"/>
          <a:stretch>
            <a:fillRect/>
          </a:stretch>
        </p:blipFill>
        <p:spPr>
          <a:xfrm>
            <a:off x="0" y="1076970"/>
            <a:ext cx="9144000" cy="1688956"/>
          </a:xfrm>
          <a:prstGeom prst="rect">
            <a:avLst/>
          </a:prstGeom>
        </p:spPr>
      </p:pic>
      <p:pic>
        <p:nvPicPr>
          <p:cNvPr id="11" name="Picture 10">
            <a:extLst>
              <a:ext uri="{FF2B5EF4-FFF2-40B4-BE49-F238E27FC236}">
                <a16:creationId xmlns:a16="http://schemas.microsoft.com/office/drawing/2014/main" id="{8D635468-8A8D-4406-A608-A1AFAC9C80AD}"/>
              </a:ext>
            </a:extLst>
          </p:cNvPr>
          <p:cNvPicPr>
            <a:picLocks noChangeAspect="1"/>
          </p:cNvPicPr>
          <p:nvPr/>
        </p:nvPicPr>
        <p:blipFill>
          <a:blip r:embed="rId4"/>
          <a:stretch>
            <a:fillRect/>
          </a:stretch>
        </p:blipFill>
        <p:spPr>
          <a:xfrm>
            <a:off x="0" y="1487195"/>
            <a:ext cx="9144000" cy="3648223"/>
          </a:xfrm>
          <a:prstGeom prst="rect">
            <a:avLst/>
          </a:prstGeom>
        </p:spPr>
      </p:pic>
      <p:pic>
        <p:nvPicPr>
          <p:cNvPr id="13" name="Picture 12">
            <a:extLst>
              <a:ext uri="{FF2B5EF4-FFF2-40B4-BE49-F238E27FC236}">
                <a16:creationId xmlns:a16="http://schemas.microsoft.com/office/drawing/2014/main" id="{B2E46A1C-B813-4303-9816-027AAD2D6DE4}"/>
              </a:ext>
            </a:extLst>
          </p:cNvPr>
          <p:cNvPicPr>
            <a:picLocks noChangeAspect="1"/>
          </p:cNvPicPr>
          <p:nvPr/>
        </p:nvPicPr>
        <p:blipFill>
          <a:blip r:embed="rId5"/>
          <a:stretch>
            <a:fillRect/>
          </a:stretch>
        </p:blipFill>
        <p:spPr>
          <a:xfrm>
            <a:off x="0" y="5229078"/>
            <a:ext cx="9144000" cy="1511141"/>
          </a:xfrm>
          <a:prstGeom prst="rect">
            <a:avLst/>
          </a:prstGeom>
        </p:spPr>
      </p:pic>
    </p:spTree>
    <p:extLst>
      <p:ext uri="{BB962C8B-B14F-4D97-AF65-F5344CB8AC3E}">
        <p14:creationId xmlns:p14="http://schemas.microsoft.com/office/powerpoint/2010/main" val="592607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ravel Planning" ma:contentTypeID="0x0101004E1B537BC2B2AD43A5AF5311D732D3AA0023FA0EF49542E44C9943BF7A2D3AC86E00B9717C4A69E95D4585914ED7077D182A" ma:contentTypeVersion="20" ma:contentTypeDescription="" ma:contentTypeScope="" ma:versionID="6d30ae3f17a028b1058068b4e493da77">
  <xsd:schema xmlns:xsd="http://www.w3.org/2001/XMLSchema" xmlns:xs="http://www.w3.org/2001/XMLSchema" xmlns:p="http://schemas.microsoft.com/office/2006/metadata/properties" xmlns:ns1="http://schemas.microsoft.com/sharepoint/v3" xmlns:ns2="c5dbf80e-f509-45f6-9fe5-406e3eefabbb" xmlns:ns3="9b3fb4b2-e77a-4241-862b-0bf23dd69f71" targetNamespace="http://schemas.microsoft.com/office/2006/metadata/properties" ma:root="true" ma:fieldsID="ce9f7f125305ddda47f19bd276710a73" ns1:_="" ns2:_="" ns3:_="">
    <xsd:import namespace="http://schemas.microsoft.com/sharepoint/v3"/>
    <xsd:import namespace="c5dbf80e-f509-45f6-9fe5-406e3eefabbb"/>
    <xsd:import namespace="9b3fb4b2-e77a-4241-862b-0bf23dd69f71"/>
    <xsd:element name="properties">
      <xsd:complexType>
        <xsd:sequence>
          <xsd:element name="documentManagement">
            <xsd:complexType>
              <xsd:all>
                <xsd:element ref="ns2:Photograph_x0020_permissions" minOccurs="0"/>
                <xsd:element ref="ns2:Item_x0020_ID" minOccurs="0"/>
                <xsd:element ref="ns2:Active_x0020_Document" minOccurs="0"/>
                <xsd:element ref="ns2:TaxCatchAll" minOccurs="0"/>
                <xsd:element ref="ns2:TaxCatchAllLabel" minOccurs="0"/>
                <xsd:element ref="ns1:_dlc_Exempt" minOccurs="0"/>
                <xsd:element ref="ns1:_dlc_ExpireDateSaved" minOccurs="0"/>
                <xsd:element ref="ns1:_dlc_ExpireDate" minOccurs="0"/>
                <xsd:element ref="ns2:k7f511801a3d417cb46257fffed89144" minOccurs="0"/>
                <xsd:element ref="ns2:cf18ccb67a8c47b4a12d68c41e3eb221" minOccurs="0"/>
                <xsd:element ref="ns2:p5657b9aee7244f28dc4f48e60959f71" minOccurs="0"/>
                <xsd:element ref="ns2:hc632fe273cb498aa970207d30c3b1d8"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4" nillable="true" ma:displayName="Exempt from Policy" ma:hidden="true" ma:internalName="_dlc_Exempt" ma:readOnly="true">
      <xsd:simpleType>
        <xsd:restriction base="dms:Unknown"/>
      </xsd:simpleType>
    </xsd:element>
    <xsd:element name="_dlc_ExpireDateSaved" ma:index="15" nillable="true" ma:displayName="Original Expiration Date" ma:hidden="true" ma:internalName="_dlc_ExpireDateSaved" ma:readOnly="true">
      <xsd:simpleType>
        <xsd:restriction base="dms:DateTime"/>
      </xsd:simpleType>
    </xsd:element>
    <xsd:element name="_dlc_ExpireDate" ma:index="16"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Photograph_x0020_permissions" ma:index="5" nillable="true" ma:displayName="Photograph permissions" ma:default="No photo" ma:format="Dropdown" ma:internalName="Photograph_x0020_permissions">
      <xsd:simpleType>
        <xsd:restriction base="dms:Choice">
          <xsd:enumeration value="Generic photo (no permission required)"/>
          <xsd:enumeration value="No photo"/>
          <xsd:enumeration value="Photo with permission"/>
        </xsd:restriction>
      </xsd:simpleType>
    </xsd:element>
    <xsd:element name="Item_x0020_ID" ma:index="7" nillable="true" ma:displayName="Item ID" ma:internalName="Item_x0020_ID">
      <xsd:simpleType>
        <xsd:restriction base="dms:Text">
          <xsd:maxLength value="255"/>
        </xsd:restriction>
      </xsd:simpleType>
    </xsd:element>
    <xsd:element name="Active_x0020_Document" ma:index="8" nillable="true" ma:displayName="Active Document" ma:default="1" ma:internalName="Active_x0020_Document">
      <xsd:simpleType>
        <xsd:restriction base="dms:Boolean"/>
      </xsd:simpleType>
    </xsd:element>
    <xsd:element name="TaxCatchAll" ma:index="9" nillable="true" ma:displayName="Taxonomy Catch All Column" ma:hidden="true" ma:list="{c94db7b4-c1ac-4749-93bc-7b8ba76510d2}" ma:internalName="TaxCatchAll" ma:showField="CatchAllData" ma:web="9b3fb4b2-e77a-4241-862b-0bf23dd69f71">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c94db7b4-c1ac-4749-93bc-7b8ba76510d2}" ma:internalName="TaxCatchAllLabel" ma:readOnly="true" ma:showField="CatchAllDataLabel" ma:web="9b3fb4b2-e77a-4241-862b-0bf23dd69f71">
      <xsd:complexType>
        <xsd:complexContent>
          <xsd:extension base="dms:MultiChoiceLookup">
            <xsd:sequence>
              <xsd:element name="Value" type="dms:Lookup" maxOccurs="unbounded" minOccurs="0" nillable="true"/>
            </xsd:sequence>
          </xsd:extension>
        </xsd:complexContent>
      </xsd:complexType>
    </xsd:element>
    <xsd:element name="k7f511801a3d417cb46257fffed89144" ma:index="17" ma:taxonomy="true" ma:internalName="k7f511801a3d417cb46257fffed89144" ma:taxonomyFieldName="Travel_x0020_Planning" ma:displayName="Travel Planning" ma:indexed="true" ma:readOnly="false" ma:default="" ma:fieldId="{47f51180-1a3d-417c-b462-57fffed89144}" ma:sspId="3c5dbf34-c73a-430c-9290-9174ad787734" ma:termSetId="736b40db-07f1-4065-817a-a2bb9531a1c2" ma:anchorId="00000000-0000-0000-0000-000000000000" ma:open="false" ma:isKeyword="false">
      <xsd:complexType>
        <xsd:sequence>
          <xsd:element ref="pc:Terms" minOccurs="0" maxOccurs="1"/>
        </xsd:sequence>
      </xsd:complexType>
    </xsd:element>
    <xsd:element name="cf18ccb67a8c47b4a12d68c41e3eb221" ma:index="19" nillable="true" ma:taxonomy="true" ma:internalName="cf18ccb67a8c47b4a12d68c41e3eb221" ma:taxonomyFieldName="Schools" ma:displayName="Schools" ma:default="" ma:fieldId="{cf18ccb6-7a8c-47b4-a12d-68c41e3eb221}" ma:sspId="3c5dbf34-c73a-430c-9290-9174ad787734" ma:termSetId="79767edf-74f4-4f98-8450-f3c58a891fe6" ma:anchorId="00000000-0000-0000-0000-000000000000" ma:open="false" ma:isKeyword="false">
      <xsd:complexType>
        <xsd:sequence>
          <xsd:element ref="pc:Terms" minOccurs="0" maxOccurs="1"/>
        </xsd:sequence>
      </xsd:complexType>
    </xsd:element>
    <xsd:element name="p5657b9aee7244f28dc4f48e60959f71" ma:index="21" nillable="true" ma:taxonomy="true" ma:internalName="p5657b9aee7244f28dc4f48e60959f71" ma:taxonomyFieldName="District" ma:displayName="District and Other Local Authorities" ma:readOnly="false" ma:default="" ma:fieldId="{95657b9a-ee72-44f2-8dc4-f48e60959f71}" ma:sspId="3c5dbf34-c73a-430c-9290-9174ad787734" ma:termSetId="d13f64ef-0ba0-45ea-bc1d-bfd48dd2a50e" ma:anchorId="00000000-0000-0000-0000-000000000000" ma:open="false" ma:isKeyword="false">
      <xsd:complexType>
        <xsd:sequence>
          <xsd:element ref="pc:Terms" minOccurs="0" maxOccurs="1"/>
        </xsd:sequence>
      </xsd:complexType>
    </xsd:element>
    <xsd:element name="hc632fe273cb498aa970207d30c3b1d8" ma:index="23" nillable="true" ma:taxonomy="true" ma:internalName="hc632fe273cb498aa970207d30c3b1d8" ma:taxonomyFieldName="Document_x0020_Type" ma:displayName="Document Type" ma:default="" ma:fieldId="{1c632fe2-73cb-498a-a970-207d30c3b1d8}" ma:sspId="3c5dbf34-c73a-430c-9290-9174ad787734" ma:termSetId="b599ea14-30b5-458d-8ef2-998774c2af3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b3fb4b2-e77a-4241-862b-0bf23dd69f71" elementFormDefault="qualified">
    <xsd:import namespace="http://schemas.microsoft.com/office/2006/documentManagement/types"/>
    <xsd:import namespace="http://schemas.microsoft.com/office/infopath/2007/PartnerControls"/>
    <xsd:element name="_dlc_DocId" ma:index="24" nillable="true" ma:displayName="Document ID Value" ma:description="The value of the document ID assigned to this item."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6"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3c5dbf34-c73a-430c-9290-9174ad787734" ContentTypeId="0x0101004E1B537BC2B2AD43A5AF5311D732D3AA0023FA0EF49542E44C9943BF7A2D3AC86E" PreviousValue="false"/>
</file>

<file path=customXml/item4.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Item_x0020_ID xmlns="c5dbf80e-f509-45f6-9fe5-406e3eefabbb" xsi:nil="true"/>
    <Active_x0020_Document xmlns="c5dbf80e-f509-45f6-9fe5-406e3eefabbb">true</Active_x0020_Document>
    <cf18ccb67a8c47b4a12d68c41e3eb221 xmlns="c5dbf80e-f509-45f6-9fe5-406e3eefabbb">
      <Terms xmlns="http://schemas.microsoft.com/office/infopath/2007/PartnerControls"/>
    </cf18ccb67a8c47b4a12d68c41e3eb221>
    <k7f511801a3d417cb46257fffed89144 xmlns="c5dbf80e-f509-45f6-9fe5-406e3eefabbb">
      <Terms xmlns="http://schemas.microsoft.com/office/infopath/2007/PartnerControls">
        <TermInfo xmlns="http://schemas.microsoft.com/office/infopath/2007/PartnerControls">
          <TermName xmlns="http://schemas.microsoft.com/office/infopath/2007/PartnerControls">Admin:Modeshift</TermName>
          <TermId xmlns="http://schemas.microsoft.com/office/infopath/2007/PartnerControls">62063e23-4c8d-4fd0-995e-25b4542c5c9b</TermId>
        </TermInfo>
      </Terms>
    </k7f511801a3d417cb46257fffed89144>
    <TaxCatchAll xmlns="c5dbf80e-f509-45f6-9fe5-406e3eefabbb">
      <Value>53</Value>
      <Value>171</Value>
    </TaxCatchAll>
    <hc632fe273cb498aa970207d30c3b1d8 xmlns="c5dbf80e-f509-45f6-9fe5-406e3eefabbb">
      <Terms xmlns="http://schemas.microsoft.com/office/infopath/2007/PartnerControls">
        <TermInfo xmlns="http://schemas.microsoft.com/office/infopath/2007/PartnerControls">
          <TermName xmlns="http://schemas.microsoft.com/office/infopath/2007/PartnerControls">Training</TermName>
          <TermId xmlns="http://schemas.microsoft.com/office/infopath/2007/PartnerControls">e4ce98c8-814c-4628-9def-d2ffbee51808</TermId>
        </TermInfo>
      </Terms>
    </hc632fe273cb498aa970207d30c3b1d8>
    <p5657b9aee7244f28dc4f48e60959f71 xmlns="c5dbf80e-f509-45f6-9fe5-406e3eefabbb">
      <Terms xmlns="http://schemas.microsoft.com/office/infopath/2007/PartnerControls"/>
    </p5657b9aee7244f28dc4f48e60959f71>
    <_dlc_ExpireDateSaved xmlns="http://schemas.microsoft.com/sharepoint/v3" xsi:nil="true"/>
    <_dlc_ExpireDate xmlns="http://schemas.microsoft.com/sharepoint/v3">2023-11-29T19:31:11+00:00</_dlc_ExpireDate>
    <_dlc_DocId xmlns="9b3fb4b2-e77a-4241-862b-0bf23dd69f71">H575YUT22DWS-372707079-82082</_dlc_DocId>
    <_dlc_DocIdUrl xmlns="9b3fb4b2-e77a-4241-862b-0bf23dd69f71">
      <Url>https://hants.sharepoint.com/sites/Trave6743/_layouts/15/DocIdRedir.aspx?ID=H575YUT22DWS-372707079-82082</Url>
      <Description>H575YUT22DWS-372707079-82082</Description>
    </_dlc_DocIdUrl>
    <Photograph_x0020_permissions xmlns="c5dbf80e-f509-45f6-9fe5-406e3eefabbb">Photo with permission</Photograph_x0020_permissions>
  </documentManagement>
</p:properties>
</file>

<file path=customXml/item6.xml><?xml version="1.0" encoding="utf-8"?>
<?mso-contentType ?>
<p:Policy xmlns:p="office.server.policy" id="" local="true">
  <p:Name>HCC Default Document</p:Name>
  <p:Description/>
  <p:Statement/>
  <p:PolicyItems>
    <p:PolicyItem featureId="Microsoft.Office.RecordsManagement.PolicyFeatures.Expiration" staticId="0x0101004E1B537BC2B2AD43A5AF5311D732D3AA|1208973698" UniqueId="7962c2ff-e67b-4a9b-a32b-eab0d2d90b59">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2</number>
                  <property>Modified</property>
                  <propertyId>28cf69c5-fa48-462a-b5cd-27b6f9d2bd5f</propertyId>
                  <period>years</period>
                </formula>
                <action type="action" id="Microsoft.Office.RecordsManagement.PolicyFeatures.Expiration.Action.MoveToRecycleBin"/>
              </data>
            </stages>
          </Schedule>
        </Schedules>
      </p:CustomData>
    </p:PolicyItem>
  </p:PolicyItems>
</p:Policy>
</file>

<file path=customXml/itemProps1.xml><?xml version="1.0" encoding="utf-8"?>
<ds:datastoreItem xmlns:ds="http://schemas.openxmlformats.org/officeDocument/2006/customXml" ds:itemID="{F9E6A4BB-D62F-4136-83B9-90D21B9900A2}">
  <ds:schemaRefs>
    <ds:schemaRef ds:uri="http://schemas.microsoft.com/sharepoint/v3/contenttype/forms"/>
  </ds:schemaRefs>
</ds:datastoreItem>
</file>

<file path=customXml/itemProps2.xml><?xml version="1.0" encoding="utf-8"?>
<ds:datastoreItem xmlns:ds="http://schemas.openxmlformats.org/officeDocument/2006/customXml" ds:itemID="{A1229131-4DED-4BE0-94C9-8D46084B8B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5dbf80e-f509-45f6-9fe5-406e3eefabbb"/>
    <ds:schemaRef ds:uri="9b3fb4b2-e77a-4241-862b-0bf23dd69f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07BDBA-F205-4DAA-BCA7-6E0FF050BD6F}">
  <ds:schemaRefs>
    <ds:schemaRef ds:uri="Microsoft.SharePoint.Taxonomy.ContentTypeSync"/>
  </ds:schemaRefs>
</ds:datastoreItem>
</file>

<file path=customXml/itemProps4.xml><?xml version="1.0" encoding="utf-8"?>
<ds:datastoreItem xmlns:ds="http://schemas.openxmlformats.org/officeDocument/2006/customXml" ds:itemID="{76A13523-B3DB-4F6B-8C37-C1C3C0963C30}">
  <ds:schemaRefs>
    <ds:schemaRef ds:uri="http://schemas.microsoft.com/sharepoint/events"/>
  </ds:schemaRefs>
</ds:datastoreItem>
</file>

<file path=customXml/itemProps5.xml><?xml version="1.0" encoding="utf-8"?>
<ds:datastoreItem xmlns:ds="http://schemas.openxmlformats.org/officeDocument/2006/customXml" ds:itemID="{C2A5B952-6E9F-4E0A-B34F-197D19321D93}">
  <ds:schemaRefs>
    <ds:schemaRef ds:uri="http://schemas.microsoft.com/office/2006/documentManagement/types"/>
    <ds:schemaRef ds:uri="http://schemas.microsoft.com/office/2006/metadata/properties"/>
    <ds:schemaRef ds:uri="http://purl.org/dc/elements/1.1/"/>
    <ds:schemaRef ds:uri="http://schemas.microsoft.com/sharepoint/v3"/>
    <ds:schemaRef ds:uri="c5dbf80e-f509-45f6-9fe5-406e3eefabbb"/>
    <ds:schemaRef ds:uri="http://schemas.openxmlformats.org/package/2006/metadata/core-properties"/>
    <ds:schemaRef ds:uri="http://purl.org/dc/terms/"/>
    <ds:schemaRef ds:uri="http://schemas.microsoft.com/office/infopath/2007/PartnerControls"/>
    <ds:schemaRef ds:uri="9b3fb4b2-e77a-4241-862b-0bf23dd69f71"/>
    <ds:schemaRef ds:uri="http://www.w3.org/XML/1998/namespace"/>
    <ds:schemaRef ds:uri="http://purl.org/dc/dcmitype/"/>
  </ds:schemaRefs>
</ds:datastoreItem>
</file>

<file path=customXml/itemProps6.xml><?xml version="1.0" encoding="utf-8"?>
<ds:datastoreItem xmlns:ds="http://schemas.openxmlformats.org/officeDocument/2006/customXml" ds:itemID="{D860D362-7904-40B0-ABDB-4EB532FE5458}">
  <ds:schemaRefs>
    <ds:schemaRef ds:uri="office.server.policy"/>
  </ds:schemaRefs>
</ds:datastoreItem>
</file>

<file path=docProps/app.xml><?xml version="1.0" encoding="utf-8"?>
<Properties xmlns="http://schemas.openxmlformats.org/officeDocument/2006/extended-properties" xmlns:vt="http://schemas.openxmlformats.org/officeDocument/2006/docPropsVTypes">
  <TotalTime>63</TotalTime>
  <Words>5033</Words>
  <Application>Microsoft Office PowerPoint</Application>
  <PresentationFormat>On-screen Show (4:3)</PresentationFormat>
  <Paragraphs>281</Paragraphs>
  <Slides>37</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Helvetica Neue</vt:lpstr>
      <vt:lpstr>Office Theme</vt:lpstr>
      <vt:lpstr>Modeshift STARS</vt:lpstr>
      <vt:lpstr>Sign up to Newsletter</vt:lpstr>
      <vt:lpstr>Curriculum Resources &amp; Challenges</vt:lpstr>
      <vt:lpstr>PowerPoint Presentation</vt:lpstr>
      <vt:lpstr>PowerPoint Presentation</vt:lpstr>
      <vt:lpstr>PowerPoint Presentation</vt:lpstr>
      <vt:lpstr>N touch</vt:lpstr>
      <vt:lpstr>Edit School Site Details</vt:lpstr>
      <vt:lpstr>Introduction: School Information</vt:lpstr>
      <vt:lpstr>Introduction: School Information</vt:lpstr>
      <vt:lpstr>Introduction: School Information</vt:lpstr>
      <vt:lpstr>Travel and Transport Infrastructure</vt:lpstr>
      <vt:lpstr>Travel &amp; Transport Infrastructure</vt:lpstr>
      <vt:lpstr>Travel and Transport Infrastructure</vt:lpstr>
      <vt:lpstr>Travel and Transport Infrastructure - Route to School Audit</vt:lpstr>
      <vt:lpstr>Aims and Objectives</vt:lpstr>
      <vt:lpstr> Working Group</vt:lpstr>
      <vt:lpstr>Adding new tabs</vt:lpstr>
      <vt:lpstr>Adding a new survey</vt:lpstr>
      <vt:lpstr>If you want staff to conduct and input the surveys themselves… </vt:lpstr>
      <vt:lpstr>All Surveys</vt:lpstr>
      <vt:lpstr>All Surveys (cont.)</vt:lpstr>
      <vt:lpstr>Pupil Surveys This Year </vt:lpstr>
      <vt:lpstr>Pupil Survey Statistics</vt:lpstr>
      <vt:lpstr>Student Travel Modal Shift</vt:lpstr>
      <vt:lpstr>Average Vs Current Modal Shift​</vt:lpstr>
      <vt:lpstr>Setting targets</vt:lpstr>
      <vt:lpstr>Consultations</vt:lpstr>
      <vt:lpstr>Recording Transport Issues</vt:lpstr>
      <vt:lpstr>Adding new actions (Initiatives)</vt:lpstr>
      <vt:lpstr>Expired Initiatives/Consultations</vt:lpstr>
      <vt:lpstr>PowerPoint Presentation</vt:lpstr>
      <vt:lpstr>PowerPoint Presentation</vt:lpstr>
      <vt:lpstr>Generate School Travel Plan</vt:lpstr>
      <vt:lpstr>Walking Bubble Map</vt:lpstr>
      <vt:lpstr>Planning Application</vt:lpstr>
      <vt:lpstr>Keep it current!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Modeshift STARS</dc:title>
  <dc:creator>Spelman, Michele</dc:creator>
  <cp:lastModifiedBy>Spelman, Michele</cp:lastModifiedBy>
  <cp:revision>11</cp:revision>
  <dcterms:created xsi:type="dcterms:W3CDTF">2018-12-19T11:28:44Z</dcterms:created>
  <dcterms:modified xsi:type="dcterms:W3CDTF">2023-02-27T16:37:24Z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0x0101004E1B537BC2B2AD43A5AF5311D732D3AA0023FA0EF49542E44C9943BF7A2D3AC86E00B9717C4A69E95D4585914ED7077D182A</vt:lpwstr>
  </property>
  <property fmtid="{D5CDD505-2E9C-101B-9397-08002B2CF9AE}" pid="3" name="_dlc_DocIdItemGuid">
    <vt:lpwstr>d05319d0-be80-4279-94ae-e1ddfb75c304</vt:lpwstr>
  </property>
  <property fmtid="{D5CDD505-2E9C-101B-9397-08002B2CF9AE}" pid="4" name="_dlc_policyId">
    <vt:lpwstr>0x0101004E1B537BC2B2AD43A5AF5311D732D3AA|1208973698</vt:lpwstr>
  </property>
  <property fmtid="{D5CDD505-2E9C-101B-9397-08002B2CF9AE}" pid="5" name="ItemRetentionFormula">
    <vt:lpwstr>&lt;formula id="Microsoft.Office.RecordsManagement.PolicyFeatures.Expiration.Formula.BuiltIn"&gt;&lt;number&gt;2&lt;/number&gt;&lt;property&gt;Modified&lt;/property&gt;&lt;propertyId&gt;28cf69c5-fa48-462a-b5cd-27b6f9d2bd5f&lt;/propertyId&gt;&lt;period&gt;years&lt;/period&gt;&lt;/formula&gt;</vt:lpwstr>
  </property>
  <property fmtid="{D5CDD505-2E9C-101B-9397-08002B2CF9AE}" pid="6" name="District">
    <vt:lpwstr/>
  </property>
  <property fmtid="{D5CDD505-2E9C-101B-9397-08002B2CF9AE}" pid="7" name="Schools">
    <vt:lpwstr/>
  </property>
  <property fmtid="{D5CDD505-2E9C-101B-9397-08002B2CF9AE}" pid="8" name="j8c3bafdd7da41b3b0d9f3f014f20991">
    <vt:lpwstr/>
  </property>
  <property fmtid="{D5CDD505-2E9C-101B-9397-08002B2CF9AE}" pid="9" name="Transport_x0020_Policy_x0020_and_x0020_Planning">
    <vt:lpwstr/>
  </property>
  <property fmtid="{D5CDD505-2E9C-101B-9397-08002B2CF9AE}" pid="10" name="Travel Planning">
    <vt:lpwstr>53;#Admin:Modeshift|62063e23-4c8d-4fd0-995e-25b4542c5c9b</vt:lpwstr>
  </property>
  <property fmtid="{D5CDD505-2E9C-101B-9397-08002B2CF9AE}" pid="11" name="Document Type">
    <vt:lpwstr>171;#Training|e4ce98c8-814c-4628-9def-d2ffbee51808</vt:lpwstr>
  </property>
  <property fmtid="{D5CDD505-2E9C-101B-9397-08002B2CF9AE}" pid="12" name="Transport Policy and Planning">
    <vt:lpwstr/>
  </property>
</Properties>
</file>