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82" r:id="rId5"/>
    <p:sldId id="285" r:id="rId6"/>
    <p:sldId id="276" r:id="rId7"/>
    <p:sldId id="278" r:id="rId8"/>
    <p:sldId id="286" r:id="rId9"/>
    <p:sldId id="284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p15="http://schemas.microsoft.com/office/powerpoint/2012/main" xmlns:go="http://customooxmlschemas.google.com/" roundtripDataSignature="AMtx7mhPoE5hhI2qyG8rfLfHRegBIjwX/A==" r:id="rId20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 Wilkinso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9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77778" autoAdjust="0"/>
  </p:normalViewPr>
  <p:slideViewPr>
    <p:cSldViewPr snapToGrid="0" snapToObjects="1">
      <p:cViewPr varScale="1">
        <p:scale>
          <a:sx n="49" d="100"/>
          <a:sy n="49" d="100"/>
        </p:scale>
        <p:origin x="18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20" Type="http://customschemas.google.com/relationships/presentationmetadata" Target="meta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ADADB-D47E-46E4-A001-610742E34D9B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17F3C-2804-42D8-A9FD-533B6399F6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83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Active travel = making journeys in a physically active way such as walking, cycling, scooting, running or wheeling (using a wheelchair or a mobility aid).</a:t>
            </a:r>
          </a:p>
          <a:p>
            <a:endParaRPr lang="en-GB" dirty="0"/>
          </a:p>
          <a:p>
            <a:r>
              <a:rPr lang="en-GB" dirty="0"/>
              <a:t>Children and young people aged 5-18 should aim for an average of at  least 60 minutes of physical activity a day.</a:t>
            </a:r>
          </a:p>
          <a:p>
            <a:endParaRPr lang="en-GB" dirty="0"/>
          </a:p>
          <a:p>
            <a:r>
              <a:rPr lang="en-GB" dirty="0"/>
              <a:t>Benefits:</a:t>
            </a:r>
          </a:p>
          <a:p>
            <a:r>
              <a:rPr lang="en-GB" dirty="0"/>
              <a:t>- Regular exercise can reduce the risk of major health conditions such as Type 2 diabetes, cardiovascular disease and heart disease. It also improves your immune system.</a:t>
            </a:r>
          </a:p>
          <a:p>
            <a:pPr marL="171450" indent="-171450">
              <a:buFontTx/>
              <a:buChar char="-"/>
            </a:pPr>
            <a:r>
              <a:rPr lang="en-GB" dirty="0"/>
              <a:t>Boosts your mental health and reduces the risk of depression, anxiety levels and fatigue. Improves concentration and sleep. Releases endorphins which improves our mood.</a:t>
            </a:r>
          </a:p>
          <a:p>
            <a:pPr marL="171450" indent="-171450">
              <a:buFontTx/>
              <a:buChar char="-"/>
            </a:pPr>
            <a:r>
              <a:rPr lang="en-GB" dirty="0"/>
              <a:t>Reduces congestion and air pollution.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17F3C-2804-42D8-A9FD-533B6399F6E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444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Issues could include traffic congestion, air pollution, dangerous parking. </a:t>
            </a:r>
          </a:p>
          <a:p>
            <a:endParaRPr lang="en-GB" dirty="0"/>
          </a:p>
          <a:p>
            <a:r>
              <a:rPr lang="en-GB" dirty="0"/>
              <a:t>Active Travel reduces transport emissions and air pollution outside the school gates, improving air quality.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17F3C-2804-42D8-A9FD-533B6399F6E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533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The ATA scheme gives pupils the opportunity to tackle travel issues in their school community and promote safe, sustainable travel.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Ambassadors will research and develop their own event or campaign, focussed on active travel and road safety.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17F3C-2804-42D8-A9FD-533B6399F6E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514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Campaign ideas could focus on:</a:t>
            </a:r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- Active Travel: 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Increase the number of students walking or cycling to school.</a:t>
            </a:r>
          </a:p>
          <a:p>
            <a:pPr marL="171450" indent="-171450">
              <a:buFontTx/>
              <a:buChar char="-"/>
            </a:pPr>
            <a:r>
              <a:rPr lang="en-GB" dirty="0"/>
              <a:t>Road Safety: 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Improve pupils’ knowledge and behaviour when travelling.</a:t>
            </a:r>
            <a:endParaRPr lang="en-GB" dirty="0"/>
          </a:p>
          <a:p>
            <a:pPr marL="171450" indent="-171450">
              <a:buFontTx/>
              <a:buChar char="-"/>
            </a:pPr>
            <a:r>
              <a:rPr lang="en-GB" dirty="0"/>
              <a:t>Responsible Travel: 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Ensure students act in a responsible way when travelling to improve relations with other users of public transport and the wider local community</a:t>
            </a:r>
            <a:endParaRPr lang="en-GB" dirty="0"/>
          </a:p>
          <a:p>
            <a:pPr marL="171450" indent="-171450">
              <a:buFontTx/>
              <a:buChar char="-"/>
            </a:pPr>
            <a:r>
              <a:rPr lang="en-GB" dirty="0"/>
              <a:t>Personal Safety: 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Ensuring pupils feel safe and secure when travelling.</a:t>
            </a:r>
            <a:endParaRPr lang="en-GB" dirty="0"/>
          </a:p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17F3C-2804-42D8-A9FD-533B6399F6E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300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Ambassadors will learn new skills to pass on to their peers and leave a legacy in their school community:</a:t>
            </a:r>
          </a:p>
          <a:p>
            <a:endParaRPr lang="en-GB" dirty="0"/>
          </a:p>
          <a:p>
            <a:pPr marL="171450" indent="-171450">
              <a:buFontTx/>
              <a:buChar char="-"/>
            </a:pPr>
            <a:r>
              <a:rPr lang="en-GB" dirty="0"/>
              <a:t>Gain project management skills</a:t>
            </a:r>
          </a:p>
          <a:p>
            <a:pPr marL="171450" indent="-171450">
              <a:buFontTx/>
              <a:buChar char="-"/>
            </a:pPr>
            <a:r>
              <a:rPr lang="en-GB" dirty="0"/>
              <a:t>Gain confidence and make a difference</a:t>
            </a:r>
          </a:p>
          <a:p>
            <a:pPr marL="171450" indent="-171450">
              <a:buFontTx/>
              <a:buChar char="-"/>
            </a:pPr>
            <a:r>
              <a:rPr lang="en-GB" dirty="0"/>
              <a:t>Work together as a team</a:t>
            </a:r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17F3C-2804-42D8-A9FD-533B6399F6E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81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[Insert name of ATA </a:t>
            </a:r>
            <a:r>
              <a:rPr lang="en-GB"/>
              <a:t>Staff Member]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17F3C-2804-42D8-A9FD-533B6399F6E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8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7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8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8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9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4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2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8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5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4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23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30F62-4327-5946-B708-87F002D85D1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DCEE3-80EF-7E4F-A8EA-763DFEFD4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54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imgres?imgurl=https%3A%2F%2Fwww.highwaysindustry.com%2Fwp-content%2Fuploads%2F2017%2F09%2Fparking-double-yellow-lines.jpg&amp;imgrefurl=https%3A%2F%2Fwww.highwaysindustry.com%2Fcan-you-ever-legally-park-on-a-zig-zag-double-yellow-line-or-in-bus-stops%2F&amp;docid=FXQ4v_hd2ooOHM&amp;tbnid=Sll3o0edxqW9wM%3A&amp;vet=10ahUKEwjUvKf5uN_kAhWCr3EKHUnsCn4QMwhFKAEwAQ..i&amp;w=600&amp;h=400&amp;bih=607&amp;biw=1280&amp;q=double%20yellow%20line%20parking&amp;ved=0ahUKEwjUvKf5uN_kAhWCr3EKHUnsCn4QMwhFKAEwAQ&amp;iact=mrc&amp;uact=8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12.jpeg"/><Relationship Id="rId12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s%3A%2F%2Finhabitat.com%2Fwp-content%2Fblogs.dir%2F1%2Ffiles%2F2015%2F04%2Fcars-cause-air-pollution.jpg&amp;imgrefurl=https%3A%2F%2Finhabitat.com%2Fone-fourth-of-cars-are-causing-90-of-air-pollution-we-breathe%2F&amp;docid=rwQIraxzske4nM&amp;tbnid=eRxcWku0IflOCM%3A&amp;vet=10ahUKEwiWkLT9sKzgAhVhtnEKHSStDpoQMwhCKAIwAg..i&amp;w=728&amp;h=448&amp;bih=603&amp;biw=1280&amp;q=air%20pollution%20casued%20by%20car&amp;ved=0ahUKEwiWkLT9sKzgAhVhtnEKHSStDpoQMwhCKAIwAg&amp;iact=mrc&amp;uact=8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1.jpeg"/><Relationship Id="rId10" Type="http://schemas.openxmlformats.org/officeDocument/2006/relationships/image" Target="../media/image14.jpg"/><Relationship Id="rId4" Type="http://schemas.openxmlformats.org/officeDocument/2006/relationships/hyperlink" Target="https://www.google.com/imgres?imgurl=https%3A%2F%2Fwww.harrogate-news.co.uk%2Fwp-content%2Fuploads%2F2019%2F01%2F3schooltraffic.jpg&amp;imgrefurl=https%3A%2F%2Fwww.harrogate-news.co.uk%2F2019%2F01%2F22%2Fpark-and-stride-to-ease-school-gate-parking-in-knaresborough%2F&amp;docid=4P9r-3hQAT_zaM&amp;tbnid=wamf8_f_gIQoIM%3A&amp;vet=10ahUKEwiTkJXQsazgAhWitXEKHZWuC-4QMwhOKA4wDg..i&amp;w=1761&amp;h=1490&amp;bih=603&amp;biw=1280&amp;q=school%20gate%20parking&amp;ved=0ahUKEwiTkJXQsazgAhWitXEKHZWuC-4QMwhOKA4wDg&amp;iact=mrc&amp;uact=8" TargetMode="External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67" y="2368777"/>
            <a:ext cx="7936865" cy="168070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Welcome to the Active Travel Ambassador (ATA)</a:t>
            </a:r>
            <a:br>
              <a:rPr lang="en-US" b="1" dirty="0"/>
            </a:br>
            <a:r>
              <a:rPr lang="en-US" b="1" dirty="0" err="1"/>
              <a:t>Programme</a:t>
            </a:r>
            <a:r>
              <a:rPr lang="en-US" b="1" dirty="0"/>
              <a:t>! </a:t>
            </a:r>
            <a:br>
              <a:rPr lang="en-US" b="1" dirty="0">
                <a:solidFill>
                  <a:schemeClr val="tx2"/>
                </a:solidFill>
              </a:rPr>
            </a:b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6" name="Picture 2" descr="Accessibility Statement – Modeshift – Sustainable Travel">
            <a:extLst>
              <a:ext uri="{FF2B5EF4-FFF2-40B4-BE49-F238E27FC236}">
                <a16:creationId xmlns:a16="http://schemas.microsoft.com/office/drawing/2014/main" id="{4E732A0F-7B7C-5A1B-E317-C524EE267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339" y="5107577"/>
            <a:ext cx="3395261" cy="87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549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Face emoji expressing a happy mood. 6828449 Vector Art at Vecteezy">
            <a:extLst>
              <a:ext uri="{FF2B5EF4-FFF2-40B4-BE49-F238E27FC236}">
                <a16:creationId xmlns:a16="http://schemas.microsoft.com/office/drawing/2014/main" id="{4194D9D7-1608-010F-05A6-A7AF22030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615" y="3417949"/>
            <a:ext cx="781313" cy="78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A4D065A-84BF-104F-108F-A33477D9E170}"/>
              </a:ext>
            </a:extLst>
          </p:cNvPr>
          <p:cNvSpPr/>
          <p:nvPr/>
        </p:nvSpPr>
        <p:spPr>
          <a:xfrm>
            <a:off x="308601" y="618143"/>
            <a:ext cx="6482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  <a:cs typeface="Arial"/>
              </a:rPr>
              <a:t>What is Active Travel and why is it important?</a:t>
            </a:r>
            <a:endParaRPr lang="en-GB" sz="3600" dirty="0"/>
          </a:p>
        </p:txBody>
      </p:sp>
      <p:pic>
        <p:nvPicPr>
          <p:cNvPr id="1026" name="Picture 2" descr="Traffic Calming in School Zones &amp; Areas | Traffic Logix">
            <a:extLst>
              <a:ext uri="{FF2B5EF4-FFF2-40B4-BE49-F238E27FC236}">
                <a16:creationId xmlns:a16="http://schemas.microsoft.com/office/drawing/2014/main" id="{B5A95936-772A-E337-AD46-41C37E68F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80" y="2228991"/>
            <a:ext cx="3402061" cy="170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is preventing children in the UK from cycling to school? metroSTOR">
            <a:extLst>
              <a:ext uri="{FF2B5EF4-FFF2-40B4-BE49-F238E27FC236}">
                <a16:creationId xmlns:a16="http://schemas.microsoft.com/office/drawing/2014/main" id="{C7140F35-792D-6700-528C-6292F5B48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16" y="1685925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op Reasons To Ride A Scooter To School | Decathlon">
            <a:extLst>
              <a:ext uri="{FF2B5EF4-FFF2-40B4-BE49-F238E27FC236}">
                <a16:creationId xmlns:a16="http://schemas.microsoft.com/office/drawing/2014/main" id="{682AAA66-540B-9FB7-1D5E-547A57E87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533" y="4457167"/>
            <a:ext cx="2600215" cy="173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DAF2B9-1E8A-10ED-F40C-9EA2E5ACD250}"/>
              </a:ext>
            </a:extLst>
          </p:cNvPr>
          <p:cNvSpPr txBox="1"/>
          <p:nvPr/>
        </p:nvSpPr>
        <p:spPr>
          <a:xfrm>
            <a:off x="3690565" y="2095292"/>
            <a:ext cx="2272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Improves physical health.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F361D1-BF3D-C390-2964-A5A5E779DE78}"/>
              </a:ext>
            </a:extLst>
          </p:cNvPr>
          <p:cNvSpPr txBox="1"/>
          <p:nvPr/>
        </p:nvSpPr>
        <p:spPr>
          <a:xfrm>
            <a:off x="6096409" y="3607961"/>
            <a:ext cx="2272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Improves mental wellbeing.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FF5FC1-2FD8-4BA2-1706-52085FFA4F41}"/>
              </a:ext>
            </a:extLst>
          </p:cNvPr>
          <p:cNvSpPr txBox="1"/>
          <p:nvPr/>
        </p:nvSpPr>
        <p:spPr>
          <a:xfrm>
            <a:off x="1007855" y="4066113"/>
            <a:ext cx="2272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Helps the local environment.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1B320F-5761-98B4-2CB9-EE955D2B5CDB}"/>
              </a:ext>
            </a:extLst>
          </p:cNvPr>
          <p:cNvSpPr txBox="1"/>
          <p:nvPr/>
        </p:nvSpPr>
        <p:spPr>
          <a:xfrm>
            <a:off x="6169016" y="5264162"/>
            <a:ext cx="2272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Helps us to socialise with friends and family.</a:t>
            </a:r>
          </a:p>
        </p:txBody>
      </p:sp>
      <p:pic>
        <p:nvPicPr>
          <p:cNvPr id="1032" name="Picture 8" descr="5 tips to keep your brain healthy - Mayo Clinic Health System">
            <a:extLst>
              <a:ext uri="{FF2B5EF4-FFF2-40B4-BE49-F238E27FC236}">
                <a16:creationId xmlns:a16="http://schemas.microsoft.com/office/drawing/2014/main" id="{86132CA3-A80F-11DA-25FC-8CEB37ED3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246" y="4278710"/>
            <a:ext cx="1716133" cy="961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ree Tree Clipart - Animations of Trees">
            <a:extLst>
              <a:ext uri="{FF2B5EF4-FFF2-40B4-BE49-F238E27FC236}">
                <a16:creationId xmlns:a16="http://schemas.microsoft.com/office/drawing/2014/main" id="{17972988-1D3A-01A2-6F25-596944910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91" y="4838559"/>
            <a:ext cx="1324475" cy="1238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Blue Footprint Png Clip - Foot Print Clip Art - Free Transparent PNG  Download - PNGkey">
            <a:extLst>
              <a:ext uri="{FF2B5EF4-FFF2-40B4-BE49-F238E27FC236}">
                <a16:creationId xmlns:a16="http://schemas.microsoft.com/office/drawing/2014/main" id="{32C7DCFD-FAC3-23B2-960B-43DE4E248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860" y="2843061"/>
            <a:ext cx="696232" cy="1419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3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4,023 Car Pollution Illustrations &amp; Clip Art - iStock">
            <a:extLst>
              <a:ext uri="{FF2B5EF4-FFF2-40B4-BE49-F238E27FC236}">
                <a16:creationId xmlns:a16="http://schemas.microsoft.com/office/drawing/2014/main" id="{CAD9B0D6-9734-95DF-5332-D8473DA66C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5" t="29135" r="7257" b="27059"/>
          <a:stretch/>
        </p:blipFill>
        <p:spPr bwMode="auto">
          <a:xfrm>
            <a:off x="7472308" y="1593334"/>
            <a:ext cx="1397726" cy="709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Image result for school gate parking">
            <a:hlinkClick r:id="rId4"/>
            <a:extLst>
              <a:ext uri="{FF2B5EF4-FFF2-40B4-BE49-F238E27FC236}">
                <a16:creationId xmlns:a16="http://schemas.microsoft.com/office/drawing/2014/main" id="{D29A1E8D-3505-440B-B22D-9CEFD0962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826" y="4145136"/>
            <a:ext cx="2429510" cy="2051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Image result for air pollution caused by car">
            <a:hlinkClick r:id="rId6"/>
            <a:extLst>
              <a:ext uri="{FF2B5EF4-FFF2-40B4-BE49-F238E27FC236}">
                <a16:creationId xmlns:a16="http://schemas.microsoft.com/office/drawing/2014/main" id="{70B1D763-4391-4AF0-93B4-8B73FF41C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273" y="2303069"/>
            <a:ext cx="2746505" cy="169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A3CD26-362F-4321-B655-22CAD0EDA2BF}"/>
              </a:ext>
            </a:extLst>
          </p:cNvPr>
          <p:cNvSpPr/>
          <p:nvPr/>
        </p:nvSpPr>
        <p:spPr>
          <a:xfrm>
            <a:off x="138784" y="294978"/>
            <a:ext cx="6482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  <a:cs typeface="Arial"/>
              </a:rPr>
              <a:t>Are there issues outside your school?</a:t>
            </a:r>
            <a:endParaRPr lang="en-GB" sz="3600" dirty="0"/>
          </a:p>
        </p:txBody>
      </p:sp>
      <p:pic>
        <p:nvPicPr>
          <p:cNvPr id="1027" name="Picture 3" descr="Image result for double yellow line parking">
            <a:hlinkClick r:id="rId8"/>
            <a:extLst>
              <a:ext uri="{FF2B5EF4-FFF2-40B4-BE49-F238E27FC236}">
                <a16:creationId xmlns:a16="http://schemas.microsoft.com/office/drawing/2014/main" id="{B3D813C7-79C8-49C7-B448-91401D3CC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392" y="432608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471960C-4A1F-4437-865A-AF5CA72B4C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55251" y="2379603"/>
            <a:ext cx="2619375" cy="1466850"/>
          </a:xfrm>
          <a:prstGeom prst="rect">
            <a:avLst/>
          </a:prstGeom>
        </p:spPr>
      </p:pic>
      <p:pic>
        <p:nvPicPr>
          <p:cNvPr id="2052" name="Picture 4" descr="255 Traffic Jam Pollution Illustrations &amp; Clip Art - iStock">
            <a:extLst>
              <a:ext uri="{FF2B5EF4-FFF2-40B4-BE49-F238E27FC236}">
                <a16:creationId xmlns:a16="http://schemas.microsoft.com/office/drawing/2014/main" id="{B948FE80-46A6-18B4-FFA5-451C59391B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26" y="2593324"/>
            <a:ext cx="2039642" cy="139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our Ways to Celebrate Road Safety Week 2019 | WEX Inc.">
            <a:extLst>
              <a:ext uri="{FF2B5EF4-FFF2-40B4-BE49-F238E27FC236}">
                <a16:creationId xmlns:a16="http://schemas.microsoft.com/office/drawing/2014/main" id="{C0BC5728-B976-7569-2C77-90A3A4EBC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51" y="443205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13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31B460-4EA9-F964-4576-3A4B24E28AA2}"/>
              </a:ext>
            </a:extLst>
          </p:cNvPr>
          <p:cNvSpPr/>
          <p:nvPr/>
        </p:nvSpPr>
        <p:spPr>
          <a:xfrm>
            <a:off x="981615" y="2247654"/>
            <a:ext cx="73960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>
                <a:cs typeface="Arial"/>
              </a:rPr>
              <a:t>YOU</a:t>
            </a:r>
            <a:r>
              <a:rPr lang="en-US" sz="4000" b="1" dirty="0">
                <a:cs typeface="Arial"/>
              </a:rPr>
              <a:t> can make a difference by taking action and becoming an Active Travel Ambassador!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0978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egaphone Loudspeaker Bullhorn Announcement Alert | Loudspeaker, Megaphone,  Vector art">
            <a:extLst>
              <a:ext uri="{FF2B5EF4-FFF2-40B4-BE49-F238E27FC236}">
                <a16:creationId xmlns:a16="http://schemas.microsoft.com/office/drawing/2014/main" id="{05AB44C1-0590-FF10-2B8A-90A5901CE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361">
            <a:off x="3934869" y="3869765"/>
            <a:ext cx="1882476" cy="188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B936E2-17A9-2179-DEE8-F0881A9E4D4B}"/>
              </a:ext>
            </a:extLst>
          </p:cNvPr>
          <p:cNvSpPr txBox="1"/>
          <p:nvPr/>
        </p:nvSpPr>
        <p:spPr>
          <a:xfrm>
            <a:off x="241455" y="380805"/>
            <a:ext cx="64075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Active Travel Ambassadors will develop their own behaviour change campaign, focusing on Active Travel and Road Safety..</a:t>
            </a:r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1DEFA434-FD24-F82A-EF88-561BBE775575}"/>
              </a:ext>
            </a:extLst>
          </p:cNvPr>
          <p:cNvSpPr/>
          <p:nvPr/>
        </p:nvSpPr>
        <p:spPr>
          <a:xfrm>
            <a:off x="669196" y="4217879"/>
            <a:ext cx="1763351" cy="1882476"/>
          </a:xfrm>
          <a:prstGeom prst="star5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0BBE8A51-E6BC-8600-DEEF-3F34FC857589}"/>
              </a:ext>
            </a:extLst>
          </p:cNvPr>
          <p:cNvSpPr/>
          <p:nvPr/>
        </p:nvSpPr>
        <p:spPr>
          <a:xfrm>
            <a:off x="5969184" y="4405709"/>
            <a:ext cx="1992086" cy="1819922"/>
          </a:xfrm>
          <a:prstGeom prst="star5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C88EF7-9EA4-3038-34B2-FE0E9ED775B4}"/>
              </a:ext>
            </a:extLst>
          </p:cNvPr>
          <p:cNvSpPr/>
          <p:nvPr/>
        </p:nvSpPr>
        <p:spPr>
          <a:xfrm>
            <a:off x="2480632" y="2158653"/>
            <a:ext cx="1789611" cy="1776881"/>
          </a:xfrm>
          <a:prstGeom prst="star5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B8F5DD81-F361-CCF6-9973-A5F898DD195B}"/>
              </a:ext>
            </a:extLst>
          </p:cNvPr>
          <p:cNvSpPr/>
          <p:nvPr/>
        </p:nvSpPr>
        <p:spPr>
          <a:xfrm>
            <a:off x="5649897" y="2019629"/>
            <a:ext cx="1992086" cy="2024216"/>
          </a:xfrm>
          <a:prstGeom prst="star5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C950F2-14C8-9341-BED7-074CD92D7BFA}"/>
              </a:ext>
            </a:extLst>
          </p:cNvPr>
          <p:cNvSpPr txBox="1"/>
          <p:nvPr/>
        </p:nvSpPr>
        <p:spPr>
          <a:xfrm>
            <a:off x="241455" y="4982825"/>
            <a:ext cx="2695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Active </a:t>
            </a:r>
          </a:p>
          <a:p>
            <a:pPr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Travel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DF183E-D6E8-6368-5ECA-434B0C0BC22E}"/>
              </a:ext>
            </a:extLst>
          </p:cNvPr>
          <p:cNvSpPr txBox="1"/>
          <p:nvPr/>
        </p:nvSpPr>
        <p:spPr>
          <a:xfrm>
            <a:off x="5969184" y="4805844"/>
            <a:ext cx="19920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Road </a:t>
            </a:r>
          </a:p>
          <a:p>
            <a:pPr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Safety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E25A2F-246F-CCC2-4DBD-D8F09B6EF4C4}"/>
              </a:ext>
            </a:extLst>
          </p:cNvPr>
          <p:cNvSpPr txBox="1"/>
          <p:nvPr/>
        </p:nvSpPr>
        <p:spPr>
          <a:xfrm>
            <a:off x="2578535" y="2782669"/>
            <a:ext cx="1593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Responsible Travel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6FDF0C-E128-7AB8-0F82-3EE19D5E406E}"/>
              </a:ext>
            </a:extLst>
          </p:cNvPr>
          <p:cNvSpPr txBox="1"/>
          <p:nvPr/>
        </p:nvSpPr>
        <p:spPr>
          <a:xfrm>
            <a:off x="6106008" y="2819960"/>
            <a:ext cx="1079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Personal Safety</a:t>
            </a:r>
            <a:endParaRPr lang="en-GB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667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6499F6-EF0D-3C98-7250-94F7EEDB7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30" y="1678073"/>
            <a:ext cx="8304942" cy="26066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402080"/>
            <a:ext cx="8751216" cy="3495040"/>
          </a:xfrm>
        </p:spPr>
        <p:txBody>
          <a:bodyPr>
            <a:normAutofit/>
          </a:bodyPr>
          <a:lstStyle/>
          <a:p>
            <a:pPr algn="l"/>
            <a:br>
              <a:rPr lang="en-US" sz="4000" b="1" dirty="0">
                <a:solidFill>
                  <a:srgbClr val="00B0F0"/>
                </a:solidFill>
                <a:latin typeface="Arial"/>
                <a:cs typeface="Arial"/>
              </a:rPr>
            </a:br>
            <a:br>
              <a:rPr lang="en-US" sz="4000" b="1" dirty="0">
                <a:solidFill>
                  <a:srgbClr val="00B0F0"/>
                </a:solidFill>
                <a:latin typeface="Arial"/>
                <a:cs typeface="Arial"/>
              </a:rPr>
            </a:br>
            <a:endParaRPr lang="en-US" sz="4000" b="1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EA40F9-477D-42DB-8A6D-1F42D166596C}"/>
              </a:ext>
            </a:extLst>
          </p:cNvPr>
          <p:cNvSpPr/>
          <p:nvPr/>
        </p:nvSpPr>
        <p:spPr>
          <a:xfrm>
            <a:off x="138784" y="294978"/>
            <a:ext cx="64820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tx2"/>
                </a:solidFill>
                <a:cs typeface="Arial"/>
              </a:rPr>
              <a:t>Being an ATA is your chance to learn new skills: </a:t>
            </a:r>
            <a:endParaRPr lang="en-GB" sz="44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4727ADF-BC8F-467C-B6E9-7E924974379E}"/>
              </a:ext>
            </a:extLst>
          </p:cNvPr>
          <p:cNvSpPr txBox="1">
            <a:spLocks/>
          </p:cNvSpPr>
          <p:nvPr/>
        </p:nvSpPr>
        <p:spPr>
          <a:xfrm>
            <a:off x="6278619" y="5179927"/>
            <a:ext cx="2620026" cy="43911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Gain confidence and make a difference.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80EA8CD-C8F3-4670-A3EA-ED163367042A}"/>
              </a:ext>
            </a:extLst>
          </p:cNvPr>
          <p:cNvSpPr txBox="1">
            <a:spLocks/>
          </p:cNvSpPr>
          <p:nvPr/>
        </p:nvSpPr>
        <p:spPr bwMode="auto">
          <a:xfrm>
            <a:off x="1870975" y="5637550"/>
            <a:ext cx="2620026" cy="733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D10074"/>
              </a:buClr>
              <a:buSzPct val="5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Gain experience for UCAS/Job applications.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4A54AE-940D-4042-9299-3AA1149F1E91}"/>
              </a:ext>
            </a:extLst>
          </p:cNvPr>
          <p:cNvSpPr/>
          <p:nvPr/>
        </p:nvSpPr>
        <p:spPr>
          <a:xfrm>
            <a:off x="2986167" y="4418709"/>
            <a:ext cx="29186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b="1" dirty="0">
                <a:cs typeface="Arial" panose="020B0604020202020204" pitchFamily="34" charset="0"/>
              </a:rPr>
              <a:t>CREATE YOUR OWN CAMPAIGN AND HAVE FUN!!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4A7A72-7928-468E-B278-E15D571BB795}"/>
              </a:ext>
            </a:extLst>
          </p:cNvPr>
          <p:cNvSpPr txBox="1"/>
          <p:nvPr/>
        </p:nvSpPr>
        <p:spPr>
          <a:xfrm>
            <a:off x="4922614" y="5819555"/>
            <a:ext cx="23504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lang="en-GB" kern="0" dirty="0" err="1">
                <a:solidFill>
                  <a:prstClr val="black"/>
                </a:solidFill>
                <a:latin typeface="Calibri" panose="020F0502020204030204"/>
              </a:rPr>
              <a:t>Hav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your voice heard!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F5AEC4-5F4B-43F4-B1E6-8C2DBCF9DC19}"/>
              </a:ext>
            </a:extLst>
          </p:cNvPr>
          <p:cNvSpPr txBox="1"/>
          <p:nvPr/>
        </p:nvSpPr>
        <p:spPr>
          <a:xfrm>
            <a:off x="109011" y="5299783"/>
            <a:ext cx="25745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 together as a team.</a:t>
            </a:r>
          </a:p>
        </p:txBody>
      </p:sp>
      <p:pic>
        <p:nvPicPr>
          <p:cNvPr id="9" name="Picture 26" descr="http://ucanr.org/blogs/venturacountyucce/blogfiles/9165.jpg">
            <a:extLst>
              <a:ext uri="{FF2B5EF4-FFF2-40B4-BE49-F238E27FC236}">
                <a16:creationId xmlns:a16="http://schemas.microsoft.com/office/drawing/2014/main" id="{16E06396-400B-4809-8CE1-572164908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810006"/>
            <a:ext cx="1468155" cy="130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optimindmethod.com/wp-content/uploads/2013/10/blog_confidence-road-sign.jpg">
            <a:extLst>
              <a:ext uri="{FF2B5EF4-FFF2-40B4-BE49-F238E27FC236}">
                <a16:creationId xmlns:a16="http://schemas.microsoft.com/office/drawing/2014/main" id="{492805FC-7F78-494F-B137-EB8665CEE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025" y="3747538"/>
            <a:ext cx="1732191" cy="115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939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AB38B7-3573-A3E3-2F7B-C38186342899}"/>
              </a:ext>
            </a:extLst>
          </p:cNvPr>
          <p:cNvSpPr txBox="1"/>
          <p:nvPr/>
        </p:nvSpPr>
        <p:spPr>
          <a:xfrm>
            <a:off x="2671354" y="3428999"/>
            <a:ext cx="3801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>
                <a:solidFill>
                  <a:schemeClr val="bg1"/>
                </a:solidFill>
              </a:rPr>
              <a:t>THANK YOU!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FDA65F-C812-1ACF-A617-5D8B5326DE14}"/>
              </a:ext>
            </a:extLst>
          </p:cNvPr>
          <p:cNvSpPr/>
          <p:nvPr/>
        </p:nvSpPr>
        <p:spPr>
          <a:xfrm>
            <a:off x="1212392" y="1804387"/>
            <a:ext cx="67192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cs typeface="Arial"/>
              </a:rPr>
              <a:t>To get involved, speak to ………</a:t>
            </a:r>
            <a:endParaRPr lang="en-GB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6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7F357E09B13148984CF66198DB772F" ma:contentTypeVersion="11" ma:contentTypeDescription="Create a new document." ma:contentTypeScope="" ma:versionID="5d75f722b72fbf5af243cd11bf53f055">
  <xsd:schema xmlns:xsd="http://www.w3.org/2001/XMLSchema" xmlns:xs="http://www.w3.org/2001/XMLSchema" xmlns:p="http://schemas.microsoft.com/office/2006/metadata/properties" xmlns:ns2="6f81fa95-1724-4d71-88c7-7fbbeb2fdcba" xmlns:ns3="b2bf53f3-5e4a-465b-93df-80e85997541a" targetNamespace="http://schemas.microsoft.com/office/2006/metadata/properties" ma:root="true" ma:fieldsID="5cb6bf276c3814d02c11c43f814f1cc7" ns2:_="" ns3:_="">
    <xsd:import namespace="6f81fa95-1724-4d71-88c7-7fbbeb2fdcba"/>
    <xsd:import namespace="b2bf53f3-5e4a-465b-93df-80e859975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1fa95-1724-4d71-88c7-7fbbeb2fdc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482b3a-7790-4b7a-b4fc-b7fa76ab7c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f53f3-5e4a-465b-93df-80e85997541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c33abd1-5090-4772-b11d-d0e6e7ac8311}" ma:internalName="TaxCatchAll" ma:showField="CatchAllData" ma:web="b2bf53f3-5e4a-465b-93df-80e8599754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2bf53f3-5e4a-465b-93df-80e85997541a" xsi:nil="true"/>
    <lcf76f155ced4ddcb4097134ff3c332f xmlns="6f81fa95-1724-4d71-88c7-7fbbeb2fdc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BDFC6A-092E-4C1A-AC09-22C96E1316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B0BB8F-EF09-42A7-B0D4-3EBD44E6E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1fa95-1724-4d71-88c7-7fbbeb2fdcba"/>
    <ds:schemaRef ds:uri="b2bf53f3-5e4a-465b-93df-80e8599754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C281B7-23AB-4170-AF22-5057F2C26337}">
  <ds:schemaRefs>
    <ds:schemaRef ds:uri="6f81fa95-1724-4d71-88c7-7fbbeb2fdcba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b2bf53f3-5e4a-465b-93df-80e85997541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7058</TotalTime>
  <Words>459</Words>
  <Application>Microsoft Office PowerPoint</Application>
  <PresentationFormat>On-screen Show (4:3)</PresentationFormat>
  <Paragraphs>56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Office Theme</vt:lpstr>
      <vt:lpstr>Welcome to the Active Travel Ambassador (ATA) Programme!  </vt:lpstr>
      <vt:lpstr>PowerPoint Presentation</vt:lpstr>
      <vt:lpstr>PowerPoint Presentation</vt:lpstr>
      <vt:lpstr>PowerPoint Presentation</vt:lpstr>
      <vt:lpstr>PowerPoint Presentation</vt:lpstr>
      <vt:lpstr>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cookie</dc:creator>
  <cp:lastModifiedBy>Emily Sykes</cp:lastModifiedBy>
  <cp:revision>145</cp:revision>
  <dcterms:created xsi:type="dcterms:W3CDTF">2018-09-03T14:19:16Z</dcterms:created>
  <dcterms:modified xsi:type="dcterms:W3CDTF">2022-11-07T12:56:56Z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0x010100717F357E09B13148984CF66198DB772F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