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sldIdLst>
    <p:sldId id="279" r:id="rId5"/>
    <p:sldId id="320" r:id="rId6"/>
    <p:sldId id="278" r:id="rId7"/>
    <p:sldId id="285" r:id="rId8"/>
    <p:sldId id="321" r:id="rId9"/>
    <p:sldId id="287" r:id="rId10"/>
    <p:sldId id="288" r:id="rId11"/>
    <p:sldId id="289" r:id="rId12"/>
    <p:sldId id="294" r:id="rId13"/>
    <p:sldId id="290" r:id="rId14"/>
    <p:sldId id="292"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p15="http://schemas.microsoft.com/office/powerpoint/2012/main" xmlns="" roundtripDataSignature="AMtx7mhPoE5hhI2qyG8rfLfHRegBIjwX/A==" r:id="rId24"/>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 Wilkinson"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C9295"/>
    <a:srgbClr val="FFFFCC"/>
    <a:srgbClr val="0092D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43" autoAdjust="0"/>
    <p:restoredTop sz="69986" autoAdjust="0"/>
  </p:normalViewPr>
  <p:slideViewPr>
    <p:cSldViewPr snapToGrid="0" snapToObjects="1">
      <p:cViewPr varScale="1">
        <p:scale>
          <a:sx n="44" d="100"/>
          <a:sy n="44" d="100"/>
        </p:scale>
        <p:origin x="1944"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26"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customschemas.google.com/relationships/presentationmetadata" Target="metadata"/><Relationship Id="rId5" Type="http://schemas.openxmlformats.org/officeDocument/2006/relationships/slide" Target="slides/slide1.xml"/><Relationship Id="rId15" Type="http://schemas.openxmlformats.org/officeDocument/2006/relationships/slide" Target="slides/slide11.xml"/><Relationship Id="rId28"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2ADADB-D47E-46E4-A001-610742E34D9B}" type="datetimeFigureOut">
              <a:rPr lang="en-GB" smtClean="0"/>
              <a:t>07/11/2022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C17F3C-2804-42D8-A9FD-533B6399F6E1}" type="slidenum">
              <a:rPr lang="en-GB" smtClean="0"/>
              <a:t>‹#›</a:t>
            </a:fld>
            <a:endParaRPr lang="en-GB"/>
          </a:p>
        </p:txBody>
      </p:sp>
    </p:spTree>
    <p:extLst>
      <p:ext uri="{BB962C8B-B14F-4D97-AF65-F5344CB8AC3E}">
        <p14:creationId xmlns:p14="http://schemas.microsoft.com/office/powerpoint/2010/main" val="42849839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effectLst/>
                <a:latin typeface="Calibri" panose="020F0502020204030204" pitchFamily="34" charset="0"/>
                <a:ea typeface="Calibri" panose="020F0502020204030204" pitchFamily="34" charset="0"/>
              </a:rPr>
              <a:t>Active Travel Ambassador (ATA) is a programme that aims to tackle travel related issues affecting secondary school students. </a:t>
            </a:r>
            <a:endParaRPr lang="en-GB" sz="1200" dirty="0">
              <a:effectLst/>
              <a:latin typeface="Times New Roman" panose="02020603050405020304" pitchFamily="18" charset="0"/>
              <a:ea typeface="MS Mincho" panose="02020609040205080304" pitchFamily="49" charset="-128"/>
            </a:endParaRPr>
          </a:p>
          <a:p>
            <a:r>
              <a:rPr lang="en-GB" sz="1200" dirty="0">
                <a:effectLst/>
                <a:latin typeface="Calibri" panose="020F0502020204030204" pitchFamily="34" charset="0"/>
                <a:ea typeface="Calibri" panose="020F0502020204030204" pitchFamily="34" charset="0"/>
              </a:rPr>
              <a:t> </a:t>
            </a:r>
            <a:endParaRPr lang="en-GB" sz="1200" dirty="0">
              <a:effectLst/>
              <a:latin typeface="Times New Roman" panose="02020603050405020304" pitchFamily="18" charset="0"/>
              <a:ea typeface="MS Mincho" panose="02020609040205080304" pitchFamily="49" charset="-128"/>
            </a:endParaRPr>
          </a:p>
          <a:p>
            <a:r>
              <a:rPr lang="en-GB" sz="1200" dirty="0">
                <a:effectLst/>
                <a:latin typeface="Calibri" panose="020F0502020204030204" pitchFamily="34" charset="0"/>
                <a:ea typeface="Calibri" panose="020F0502020204030204" pitchFamily="34" charset="0"/>
              </a:rPr>
              <a:t>As a group of ATAs, you are tasked to run a campaign or event that aims to address issues at your school linked to road safety, personal safety, active travel and community relationships. </a:t>
            </a:r>
            <a:endParaRPr lang="en-GB" sz="1200" dirty="0">
              <a:effectLst/>
              <a:latin typeface="Times New Roman" panose="02020603050405020304" pitchFamily="18" charset="0"/>
              <a:ea typeface="MS Mincho" panose="02020609040205080304" pitchFamily="49" charset="-128"/>
            </a:endParaRPr>
          </a:p>
          <a:p>
            <a:r>
              <a:rPr lang="en-GB" sz="1200" dirty="0">
                <a:effectLst/>
                <a:latin typeface="Calibri" panose="020F0502020204030204" pitchFamily="34" charset="0"/>
                <a:ea typeface="Calibri" panose="020F0502020204030204" pitchFamily="34" charset="0"/>
              </a:rPr>
              <a:t> </a:t>
            </a:r>
            <a:endParaRPr lang="en-GB" sz="1200" dirty="0">
              <a:effectLst/>
              <a:latin typeface="Times New Roman" panose="02020603050405020304" pitchFamily="18" charset="0"/>
              <a:ea typeface="MS Mincho" panose="02020609040205080304" pitchFamily="49" charset="-128"/>
            </a:endParaRPr>
          </a:p>
          <a:p>
            <a:endParaRPr lang="en-GB" dirty="0"/>
          </a:p>
        </p:txBody>
      </p:sp>
      <p:sp>
        <p:nvSpPr>
          <p:cNvPr id="4" name="Slide Number Placeholder 3"/>
          <p:cNvSpPr>
            <a:spLocks noGrp="1"/>
          </p:cNvSpPr>
          <p:nvPr>
            <p:ph type="sldNum" sz="quarter" idx="5"/>
          </p:nvPr>
        </p:nvSpPr>
        <p:spPr/>
        <p:txBody>
          <a:bodyPr/>
          <a:lstStyle/>
          <a:p>
            <a:fld id="{09C17F3C-2804-42D8-A9FD-533B6399F6E1}" type="slidenum">
              <a:rPr lang="en-GB" smtClean="0"/>
              <a:t>1</a:t>
            </a:fld>
            <a:endParaRPr lang="en-GB"/>
          </a:p>
        </p:txBody>
      </p:sp>
    </p:spTree>
    <p:extLst>
      <p:ext uri="{BB962C8B-B14F-4D97-AF65-F5344CB8AC3E}">
        <p14:creationId xmlns:p14="http://schemas.microsoft.com/office/powerpoint/2010/main" val="2740284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effectLst/>
                <a:latin typeface="Calibri" panose="020F0502020204030204" pitchFamily="34" charset="0"/>
                <a:ea typeface="Calibri" panose="020F0502020204030204" pitchFamily="34" charset="0"/>
              </a:rPr>
              <a:t>By becoming an ATA you can bring about positive change to your peers and school community, as well as develop your own skills, knowledge and experience linked to project management. </a:t>
            </a:r>
            <a:endParaRPr lang="en-GB" sz="1000" dirty="0">
              <a:effectLst/>
              <a:latin typeface="Times New Roman" panose="02020603050405020304" pitchFamily="18" charset="0"/>
              <a:ea typeface="MS Mincho" panose="02020609040205080304" pitchFamily="49" charset="-128"/>
            </a:endParaRPr>
          </a:p>
          <a:p>
            <a:endParaRPr lang="en-GB" dirty="0"/>
          </a:p>
          <a:p>
            <a:r>
              <a:rPr lang="en-GB" sz="1200" dirty="0">
                <a:solidFill>
                  <a:srgbClr val="000000"/>
                </a:solidFill>
                <a:effectLst/>
                <a:latin typeface="Calibri" panose="020F0502020204030204" pitchFamily="34" charset="0"/>
                <a:ea typeface="Calibri" panose="020F0502020204030204" pitchFamily="34" charset="0"/>
              </a:rPr>
              <a:t>ATA is linked to the National STARS School Travel Awards, part of the Modeshift STARS scheme. If your school is registered to Modeshift STARS, your work as part of the ATA programme will contribute to a level of national accreditation. </a:t>
            </a:r>
            <a:endParaRPr lang="en-GB" sz="1200" dirty="0">
              <a:effectLst/>
              <a:latin typeface="Times New Roman" panose="02020603050405020304" pitchFamily="18" charset="0"/>
              <a:ea typeface="MS Mincho" panose="02020609040205080304" pitchFamily="49" charset="-128"/>
            </a:endParaRPr>
          </a:p>
          <a:p>
            <a:r>
              <a:rPr lang="en-GB"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Times New Roman" panose="02020603050405020304" pitchFamily="18" charset="0"/>
              <a:ea typeface="MS Mincho" panose="02020609040205080304" pitchFamily="49" charset="-128"/>
            </a:endParaRPr>
          </a:p>
          <a:p>
            <a:endParaRPr lang="en-GB" dirty="0"/>
          </a:p>
        </p:txBody>
      </p:sp>
      <p:sp>
        <p:nvSpPr>
          <p:cNvPr id="4" name="Slide Number Placeholder 3"/>
          <p:cNvSpPr>
            <a:spLocks noGrp="1"/>
          </p:cNvSpPr>
          <p:nvPr>
            <p:ph type="sldNum" sz="quarter" idx="5"/>
          </p:nvPr>
        </p:nvSpPr>
        <p:spPr/>
        <p:txBody>
          <a:bodyPr/>
          <a:lstStyle/>
          <a:p>
            <a:fld id="{09C17F3C-2804-42D8-A9FD-533B6399F6E1}" type="slidenum">
              <a:rPr lang="en-GB" smtClean="0"/>
              <a:t>3</a:t>
            </a:fld>
            <a:endParaRPr lang="en-GB"/>
          </a:p>
        </p:txBody>
      </p:sp>
    </p:spTree>
    <p:extLst>
      <p:ext uri="{BB962C8B-B14F-4D97-AF65-F5344CB8AC3E}">
        <p14:creationId xmlns:p14="http://schemas.microsoft.com/office/powerpoint/2010/main" val="35629176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Active travel = making journeys in a physically active way such as walking, cycling, scooting, running or wheeling (using a wheelchair or a mobility aid).</a:t>
            </a:r>
          </a:p>
          <a:p>
            <a:endParaRPr lang="en-GB" dirty="0"/>
          </a:p>
          <a:p>
            <a:r>
              <a:rPr lang="en-GB" dirty="0"/>
              <a:t>Children and young people aged 5-18 should aim for an average of at  least 60 minutes of physical activity a day.</a:t>
            </a:r>
          </a:p>
          <a:p>
            <a:endParaRPr lang="en-GB" dirty="0"/>
          </a:p>
          <a:p>
            <a:r>
              <a:rPr lang="en-GB" dirty="0"/>
              <a:t>Benefits:</a:t>
            </a:r>
          </a:p>
          <a:p>
            <a:r>
              <a:rPr lang="en-GB" dirty="0"/>
              <a:t>- Regular exercise can reduce the risk of major health conditions such as Type 2 diabetes, cardiovascular disease and heart disease. It also improves your immune system.</a:t>
            </a:r>
          </a:p>
          <a:p>
            <a:pPr marL="171450" indent="-171450">
              <a:buFontTx/>
              <a:buChar char="-"/>
            </a:pPr>
            <a:r>
              <a:rPr lang="en-GB" dirty="0"/>
              <a:t>Boosts your mental health and reduces the risk of depression, anxiety levels and fatigue. Improves concentration and sleep. Releases endorphins which improves our mood.</a:t>
            </a:r>
          </a:p>
          <a:p>
            <a:pPr marL="171450" indent="-171450">
              <a:buFontTx/>
              <a:buChar char="-"/>
            </a:pPr>
            <a:r>
              <a:rPr lang="en-GB" dirty="0"/>
              <a:t>Reduces congestion and air pollution.</a:t>
            </a:r>
          </a:p>
        </p:txBody>
      </p:sp>
      <p:sp>
        <p:nvSpPr>
          <p:cNvPr id="4" name="Slide Number Placeholder 3"/>
          <p:cNvSpPr>
            <a:spLocks noGrp="1"/>
          </p:cNvSpPr>
          <p:nvPr>
            <p:ph type="sldNum" sz="quarter" idx="5"/>
          </p:nvPr>
        </p:nvSpPr>
        <p:spPr/>
        <p:txBody>
          <a:bodyPr/>
          <a:lstStyle/>
          <a:p>
            <a:fld id="{09C17F3C-2804-42D8-A9FD-533B6399F6E1}" type="slidenum">
              <a:rPr lang="en-GB" smtClean="0"/>
              <a:t>4</a:t>
            </a:fld>
            <a:endParaRPr lang="en-GB"/>
          </a:p>
        </p:txBody>
      </p:sp>
    </p:spTree>
    <p:extLst>
      <p:ext uri="{BB962C8B-B14F-4D97-AF65-F5344CB8AC3E}">
        <p14:creationId xmlns:p14="http://schemas.microsoft.com/office/powerpoint/2010/main" val="3218444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Issues could include traffic congestion, air pollution, dangerous parking. </a:t>
            </a:r>
          </a:p>
          <a:p>
            <a:endParaRPr lang="en-GB" dirty="0"/>
          </a:p>
          <a:p>
            <a:r>
              <a:rPr lang="en-GB" dirty="0"/>
              <a:t>Active Travel reduces transport emissions and air pollution outside the school gates, improving air quality.</a:t>
            </a:r>
          </a:p>
        </p:txBody>
      </p:sp>
      <p:sp>
        <p:nvSpPr>
          <p:cNvPr id="4" name="Slide Number Placeholder 3"/>
          <p:cNvSpPr>
            <a:spLocks noGrp="1"/>
          </p:cNvSpPr>
          <p:nvPr>
            <p:ph type="sldNum" sz="quarter" idx="5"/>
          </p:nvPr>
        </p:nvSpPr>
        <p:spPr/>
        <p:txBody>
          <a:bodyPr/>
          <a:lstStyle/>
          <a:p>
            <a:fld id="{09C17F3C-2804-42D8-A9FD-533B6399F6E1}" type="slidenum">
              <a:rPr lang="en-GB" smtClean="0"/>
              <a:t>5</a:t>
            </a:fld>
            <a:endParaRPr lang="en-GB"/>
          </a:p>
        </p:txBody>
      </p:sp>
    </p:spTree>
    <p:extLst>
      <p:ext uri="{BB962C8B-B14F-4D97-AF65-F5344CB8AC3E}">
        <p14:creationId xmlns:p14="http://schemas.microsoft.com/office/powerpoint/2010/main" val="1095533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baseline="0" dirty="0"/>
              <a:t>Partner Work and feedback/discussion: </a:t>
            </a:r>
            <a:r>
              <a:rPr lang="en-GB" baseline="0" dirty="0"/>
              <a:t>Ask students to work in pairs. They are to discuss and decide on the top three barriers for students in their school regarding walking and cycling to school. Ask for volunteers to feedback their thoughts. Ensure they explain their thinking behind their choices. </a:t>
            </a:r>
          </a:p>
          <a:p>
            <a:endParaRPr lang="en-GB" dirty="0"/>
          </a:p>
        </p:txBody>
      </p:sp>
      <p:sp>
        <p:nvSpPr>
          <p:cNvPr id="4" name="Slide Number Placeholder 3"/>
          <p:cNvSpPr>
            <a:spLocks noGrp="1"/>
          </p:cNvSpPr>
          <p:nvPr>
            <p:ph type="sldNum" sz="quarter" idx="5"/>
          </p:nvPr>
        </p:nvSpPr>
        <p:spPr/>
        <p:txBody>
          <a:bodyPr/>
          <a:lstStyle/>
          <a:p>
            <a:fld id="{09C17F3C-2804-42D8-A9FD-533B6399F6E1}" type="slidenum">
              <a:rPr lang="en-GB" smtClean="0"/>
              <a:t>6</a:t>
            </a:fld>
            <a:endParaRPr lang="en-GB"/>
          </a:p>
        </p:txBody>
      </p:sp>
    </p:spTree>
    <p:extLst>
      <p:ext uri="{BB962C8B-B14F-4D97-AF65-F5344CB8AC3E}">
        <p14:creationId xmlns:p14="http://schemas.microsoft.com/office/powerpoint/2010/main" val="14537488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Class Discussion: </a:t>
            </a:r>
            <a:r>
              <a:rPr lang="en-GB" b="0" dirty="0"/>
              <a:t>Ask students to consider the benefits of active</a:t>
            </a:r>
            <a:r>
              <a:rPr lang="en-GB" b="0" baseline="0" dirty="0"/>
              <a:t> travel in terms of social benefits, the environment and our health. Asking for volunteers, feedback their thoughts. As a class you can record ideas on a whiteboard/ flipchart under the appropriate headings. </a:t>
            </a:r>
            <a:endParaRPr lang="en-GB" b="0" dirty="0"/>
          </a:p>
          <a:p>
            <a:endParaRPr lang="en-GB" b="1" baseline="0" dirty="0"/>
          </a:p>
          <a:p>
            <a:r>
              <a:rPr lang="en-GB" b="1" baseline="0" dirty="0"/>
              <a:t>Note: Health</a:t>
            </a:r>
            <a:r>
              <a:rPr lang="en-GB" baseline="0" dirty="0"/>
              <a:t> can include</a:t>
            </a:r>
            <a:r>
              <a:rPr lang="en-GB" b="1" baseline="0" dirty="0"/>
              <a:t> physical </a:t>
            </a:r>
            <a:r>
              <a:rPr lang="en-GB" baseline="0" dirty="0"/>
              <a:t>and </a:t>
            </a:r>
            <a:r>
              <a:rPr lang="en-GB" b="1" baseline="0" dirty="0"/>
              <a:t>psychological</a:t>
            </a:r>
            <a:r>
              <a:rPr lang="en-GB" baseline="0" dirty="0"/>
              <a:t> factors.</a:t>
            </a:r>
          </a:p>
          <a:p>
            <a:endParaRPr lang="en-GB" baseline="0" dirty="0"/>
          </a:p>
          <a:p>
            <a:r>
              <a:rPr lang="en-GB" b="1" baseline="0" dirty="0"/>
              <a:t>Interesting facts/ information on air quality:</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dirty="0">
                <a:solidFill>
                  <a:srgbClr val="696F6F"/>
                </a:solidFill>
                <a:latin typeface="Open Sans"/>
              </a:rPr>
              <a:t>The best ways to reduce air pollution are by walking and riding a bicycle.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dirty="0"/>
              <a:t>If everyone walked one day a week instead of driving, traffic would be reduced by at least 10%.</a:t>
            </a:r>
            <a:endParaRPr lang="en-GB" baseline="0" dirty="0"/>
          </a:p>
          <a:p>
            <a:pPr marL="171450" indent="-171450">
              <a:buFontTx/>
              <a:buChar char="-"/>
            </a:pPr>
            <a:r>
              <a:rPr lang="en-GB" baseline="0" dirty="0"/>
              <a:t>Poor air quality</a:t>
            </a:r>
            <a:r>
              <a:rPr lang="en-GB" dirty="0"/>
              <a:t> causes 40,000 early deaths in the UK every single year. </a:t>
            </a:r>
          </a:p>
          <a:p>
            <a:pPr marL="171450" indent="-171450">
              <a:buFontTx/>
              <a:buChar char="-"/>
            </a:pPr>
            <a:r>
              <a:rPr lang="en-GB" dirty="0"/>
              <a:t>Air</a:t>
            </a:r>
            <a:r>
              <a:rPr lang="en-GB" baseline="0" dirty="0"/>
              <a:t> pollution can cause</a:t>
            </a:r>
            <a:r>
              <a:rPr lang="en-GB" dirty="0"/>
              <a:t> asthma, heart disease and even lung cancer.</a:t>
            </a:r>
          </a:p>
          <a:p>
            <a:endParaRPr lang="en-GB" dirty="0"/>
          </a:p>
        </p:txBody>
      </p:sp>
      <p:sp>
        <p:nvSpPr>
          <p:cNvPr id="4" name="Slide Number Placeholder 3"/>
          <p:cNvSpPr>
            <a:spLocks noGrp="1"/>
          </p:cNvSpPr>
          <p:nvPr>
            <p:ph type="sldNum" sz="quarter" idx="5"/>
          </p:nvPr>
        </p:nvSpPr>
        <p:spPr/>
        <p:txBody>
          <a:bodyPr/>
          <a:lstStyle/>
          <a:p>
            <a:fld id="{09C17F3C-2804-42D8-A9FD-533B6399F6E1}" type="slidenum">
              <a:rPr lang="en-GB" smtClean="0"/>
              <a:t>7</a:t>
            </a:fld>
            <a:endParaRPr lang="en-GB"/>
          </a:p>
        </p:txBody>
      </p:sp>
    </p:spTree>
    <p:extLst>
      <p:ext uri="{BB962C8B-B14F-4D97-AF65-F5344CB8AC3E}">
        <p14:creationId xmlns:p14="http://schemas.microsoft.com/office/powerpoint/2010/main" val="4772462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Air Pollution: </a:t>
            </a:r>
            <a:r>
              <a:rPr lang="en-GB" b="0" dirty="0"/>
              <a:t>Poor air quality is bad for our health and the environment.</a:t>
            </a:r>
          </a:p>
          <a:p>
            <a:r>
              <a:rPr lang="en-GB" b="1" dirty="0"/>
              <a:t>Concentration: </a:t>
            </a:r>
            <a:r>
              <a:rPr lang="en-GB" b="0" dirty="0"/>
              <a:t>Studies have found there is a positive correlation between academic performance and physical activity. Physical activity improves concentration.</a:t>
            </a:r>
          </a:p>
          <a:p>
            <a:r>
              <a:rPr lang="en-GB" b="1" dirty="0"/>
              <a:t>Daily Exercise: </a:t>
            </a:r>
            <a:r>
              <a:rPr lang="en-GB" b="0" dirty="0"/>
              <a:t>Travelling actively incorporates physical activity into the daily routine.</a:t>
            </a:r>
          </a:p>
          <a:p>
            <a:r>
              <a:rPr lang="en-GB" b="1" dirty="0"/>
              <a:t>Time efficient: </a:t>
            </a:r>
            <a:r>
              <a:rPr lang="en-GB" b="0" dirty="0"/>
              <a:t>Avoids traffic jams.</a:t>
            </a:r>
            <a:endParaRPr lang="en-GB" b="1" dirty="0"/>
          </a:p>
          <a:p>
            <a:endParaRPr lang="en-GB" dirty="0"/>
          </a:p>
        </p:txBody>
      </p:sp>
      <p:sp>
        <p:nvSpPr>
          <p:cNvPr id="4" name="Slide Number Placeholder 3"/>
          <p:cNvSpPr>
            <a:spLocks noGrp="1"/>
          </p:cNvSpPr>
          <p:nvPr>
            <p:ph type="sldNum" sz="quarter" idx="5"/>
          </p:nvPr>
        </p:nvSpPr>
        <p:spPr/>
        <p:txBody>
          <a:bodyPr/>
          <a:lstStyle/>
          <a:p>
            <a:fld id="{09C17F3C-2804-42D8-A9FD-533B6399F6E1}" type="slidenum">
              <a:rPr lang="en-GB" smtClean="0"/>
              <a:t>8</a:t>
            </a:fld>
            <a:endParaRPr lang="en-GB"/>
          </a:p>
        </p:txBody>
      </p:sp>
    </p:spTree>
    <p:extLst>
      <p:ext uri="{BB962C8B-B14F-4D97-AF65-F5344CB8AC3E}">
        <p14:creationId xmlns:p14="http://schemas.microsoft.com/office/powerpoint/2010/main" val="14716670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Surveys, Observation and Interviews are examples of research methods available for pupils to use to gather data on barriers to active travel at their school.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u="sng" dirty="0"/>
              <a:t>Hands-up Survey can by completed by a school staff member via the Modeshift STARS website.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Using the templates provided, ask the Ambassadors to complete ‘Travel Issue Interviews’ and a ‘Site Audit’ to gather data on barriers to active travel at their school.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09C17F3C-2804-42D8-A9FD-533B6399F6E1}" type="slidenum">
              <a:rPr lang="en-GB" smtClean="0"/>
              <a:t>10</a:t>
            </a:fld>
            <a:endParaRPr lang="en-GB"/>
          </a:p>
        </p:txBody>
      </p:sp>
    </p:spTree>
    <p:extLst>
      <p:ext uri="{BB962C8B-B14F-4D97-AF65-F5344CB8AC3E}">
        <p14:creationId xmlns:p14="http://schemas.microsoft.com/office/powerpoint/2010/main" val="37794464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46B30F62-4327-5946-B708-87F002D85D1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DCEE3-80EF-7E4F-A8EA-763DFEFD4DA0}" type="slidenum">
              <a:rPr lang="en-US" smtClean="0"/>
              <a:t>‹#›</a:t>
            </a:fld>
            <a:endParaRPr lang="en-US"/>
          </a:p>
        </p:txBody>
      </p:sp>
    </p:spTree>
    <p:extLst>
      <p:ext uri="{BB962C8B-B14F-4D97-AF65-F5344CB8AC3E}">
        <p14:creationId xmlns:p14="http://schemas.microsoft.com/office/powerpoint/2010/main" val="806270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6B30F62-4327-5946-B708-87F002D85D1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DCEE3-80EF-7E4F-A8EA-763DFEFD4DA0}" type="slidenum">
              <a:rPr lang="en-US" smtClean="0"/>
              <a:t>‹#›</a:t>
            </a:fld>
            <a:endParaRPr lang="en-US"/>
          </a:p>
        </p:txBody>
      </p:sp>
    </p:spTree>
    <p:extLst>
      <p:ext uri="{BB962C8B-B14F-4D97-AF65-F5344CB8AC3E}">
        <p14:creationId xmlns:p14="http://schemas.microsoft.com/office/powerpoint/2010/main" val="832380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6B30F62-4327-5946-B708-87F002D85D1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DCEE3-80EF-7E4F-A8EA-763DFEFD4DA0}" type="slidenum">
              <a:rPr lang="en-US" smtClean="0"/>
              <a:t>‹#›</a:t>
            </a:fld>
            <a:endParaRPr lang="en-US"/>
          </a:p>
        </p:txBody>
      </p:sp>
    </p:spTree>
    <p:extLst>
      <p:ext uri="{BB962C8B-B14F-4D97-AF65-F5344CB8AC3E}">
        <p14:creationId xmlns:p14="http://schemas.microsoft.com/office/powerpoint/2010/main" val="3537183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6B30F62-4327-5946-B708-87F002D85D1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DCEE3-80EF-7E4F-A8EA-763DFEFD4DA0}" type="slidenum">
              <a:rPr lang="en-US" smtClean="0"/>
              <a:t>‹#›</a:t>
            </a:fld>
            <a:endParaRPr lang="en-US"/>
          </a:p>
        </p:txBody>
      </p:sp>
    </p:spTree>
    <p:extLst>
      <p:ext uri="{BB962C8B-B14F-4D97-AF65-F5344CB8AC3E}">
        <p14:creationId xmlns:p14="http://schemas.microsoft.com/office/powerpoint/2010/main" val="3771891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6B30F62-4327-5946-B708-87F002D85D1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DCEE3-80EF-7E4F-A8EA-763DFEFD4DA0}" type="slidenum">
              <a:rPr lang="en-US" smtClean="0"/>
              <a:t>‹#›</a:t>
            </a:fld>
            <a:endParaRPr lang="en-US"/>
          </a:p>
        </p:txBody>
      </p:sp>
    </p:spTree>
    <p:extLst>
      <p:ext uri="{BB962C8B-B14F-4D97-AF65-F5344CB8AC3E}">
        <p14:creationId xmlns:p14="http://schemas.microsoft.com/office/powerpoint/2010/main" val="1726741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46B30F62-4327-5946-B708-87F002D85D1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3DCEE3-80EF-7E4F-A8EA-763DFEFD4DA0}" type="slidenum">
              <a:rPr lang="en-US" smtClean="0"/>
              <a:t>‹#›</a:t>
            </a:fld>
            <a:endParaRPr lang="en-US"/>
          </a:p>
        </p:txBody>
      </p:sp>
    </p:spTree>
    <p:extLst>
      <p:ext uri="{BB962C8B-B14F-4D97-AF65-F5344CB8AC3E}">
        <p14:creationId xmlns:p14="http://schemas.microsoft.com/office/powerpoint/2010/main" val="4108124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46B30F62-4327-5946-B708-87F002D85D1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3DCEE3-80EF-7E4F-A8EA-763DFEFD4DA0}" type="slidenum">
              <a:rPr lang="en-US" smtClean="0"/>
              <a:t>‹#›</a:t>
            </a:fld>
            <a:endParaRPr lang="en-US"/>
          </a:p>
        </p:txBody>
      </p:sp>
    </p:spTree>
    <p:extLst>
      <p:ext uri="{BB962C8B-B14F-4D97-AF65-F5344CB8AC3E}">
        <p14:creationId xmlns:p14="http://schemas.microsoft.com/office/powerpoint/2010/main" val="3269983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46B30F62-4327-5946-B708-87F002D85D1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3DCEE3-80EF-7E4F-A8EA-763DFEFD4DA0}" type="slidenum">
              <a:rPr lang="en-US" smtClean="0"/>
              <a:t>‹#›</a:t>
            </a:fld>
            <a:endParaRPr lang="en-US"/>
          </a:p>
        </p:txBody>
      </p:sp>
    </p:spTree>
    <p:extLst>
      <p:ext uri="{BB962C8B-B14F-4D97-AF65-F5344CB8AC3E}">
        <p14:creationId xmlns:p14="http://schemas.microsoft.com/office/powerpoint/2010/main" val="4021956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B30F62-4327-5946-B708-87F002D85D1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3DCEE3-80EF-7E4F-A8EA-763DFEFD4DA0}" type="slidenum">
              <a:rPr lang="en-US" smtClean="0"/>
              <a:t>‹#›</a:t>
            </a:fld>
            <a:endParaRPr lang="en-US"/>
          </a:p>
        </p:txBody>
      </p:sp>
    </p:spTree>
    <p:extLst>
      <p:ext uri="{BB962C8B-B14F-4D97-AF65-F5344CB8AC3E}">
        <p14:creationId xmlns:p14="http://schemas.microsoft.com/office/powerpoint/2010/main" val="301040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6B30F62-4327-5946-B708-87F002D85D1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3DCEE3-80EF-7E4F-A8EA-763DFEFD4DA0}" type="slidenum">
              <a:rPr lang="en-US" smtClean="0"/>
              <a:t>‹#›</a:t>
            </a:fld>
            <a:endParaRPr lang="en-US"/>
          </a:p>
        </p:txBody>
      </p:sp>
    </p:spTree>
    <p:extLst>
      <p:ext uri="{BB962C8B-B14F-4D97-AF65-F5344CB8AC3E}">
        <p14:creationId xmlns:p14="http://schemas.microsoft.com/office/powerpoint/2010/main" val="2616041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6B30F62-4327-5946-B708-87F002D85D1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3DCEE3-80EF-7E4F-A8EA-763DFEFD4DA0}" type="slidenum">
              <a:rPr lang="en-US" smtClean="0"/>
              <a:t>‹#›</a:t>
            </a:fld>
            <a:endParaRPr lang="en-US"/>
          </a:p>
        </p:txBody>
      </p:sp>
    </p:spTree>
    <p:extLst>
      <p:ext uri="{BB962C8B-B14F-4D97-AF65-F5344CB8AC3E}">
        <p14:creationId xmlns:p14="http://schemas.microsoft.com/office/powerpoint/2010/main" val="176023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B30F62-4327-5946-B708-87F002D85D18}" type="datetimeFigureOut">
              <a:rPr lang="en-US" smtClean="0"/>
              <a:t>11/7/2022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3DCEE3-80EF-7E4F-A8EA-763DFEFD4DA0}" type="slidenum">
              <a:rPr lang="en-US" smtClean="0"/>
              <a:t>‹#›</a:t>
            </a:fld>
            <a:endParaRPr lang="en-US"/>
          </a:p>
        </p:txBody>
      </p:sp>
    </p:spTree>
    <p:extLst>
      <p:ext uri="{BB962C8B-B14F-4D97-AF65-F5344CB8AC3E}">
        <p14:creationId xmlns:p14="http://schemas.microsoft.com/office/powerpoint/2010/main" val="2316754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hyperlink" Target="https://www.google.com/imgres?imgurl=https%3A%2F%2Frhodesavenue.school%2Fwp-content%2Fuploads%2F2018%2F05%2Fsurvey-questionnaire-clipart.jpg&amp;imgrefurl=https%3A%2F%2Frhodesavenue.school%2Fheadteachers-newlsetter%2F&amp;docid=mEFIdCUkrmNacM&amp;tbnid=2pBTQ4KosOW6nM%3A&amp;vet=10ahUKEwi-3paJhaXgAhURCuwKHTsDBhkQMwhrKAAwAA..i&amp;w=3600&amp;h=2400&amp;bih=603&amp;biw=1280&amp;q=survey&amp;ved=0ahUKEwi-3paJhaXgAhURCuwKHTsDBhkQMwhrKAAwAA&amp;iact=mrc&amp;uact=8" TargetMode="External"/><Relationship Id="rId7" Type="http://schemas.openxmlformats.org/officeDocument/2006/relationships/image" Target="../media/image33.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https://www.google.com/imgres?imgurl=https%3A%2F%2Fcdn-images-1.medium.com%2Fmax%2F717%2F1*ExM7r6VlIQSYBbL945NQkw.png&amp;imgrefurl=https%3A%2F%2Fadminthoughts.me%2Fobservations-part-1-6686e73056e8&amp;docid=pgmpBNG8thppqM&amp;tbnid=MeHsqeZjAJs6sM%3A&amp;vet=10ahUKEwjUt5DahaXgAhXH2qQKHXRTCqUQMwhxKAYwBg..i&amp;w=607&amp;h=406&amp;bih=603&amp;biw=1280&amp;q=observation&amp;ved=0ahUKEwjUt5DahaXgAhXH2qQKHXRTCqUQMwhxKAYwBg&amp;iact=mrc&amp;uact=8" TargetMode="External"/><Relationship Id="rId5" Type="http://schemas.openxmlformats.org/officeDocument/2006/relationships/image" Target="../media/image32.png"/><Relationship Id="rId4" Type="http://schemas.openxmlformats.org/officeDocument/2006/relationships/image" Target="../media/image31.jpe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 Id="rId9" Type="http://schemas.openxmlformats.org/officeDocument/2006/relationships/image" Target="../media/image15.png"/></Relationships>
</file>

<file path=ppt/slides/_rels/slide5.xml.rels><?xml version="1.0" encoding="UTF-8" standalone="yes"?>
<Relationships xmlns="http://schemas.openxmlformats.org/package/2006/relationships"><Relationship Id="rId8" Type="http://schemas.openxmlformats.org/officeDocument/2006/relationships/hyperlink" Target="https://www.google.com/imgres?imgurl=https%3A%2F%2Finhabitat.com%2Fwp-content%2Fblogs.dir%2F1%2Ffiles%2F2015%2F04%2Fcars-cause-air-pollution.jpg&amp;imgrefurl=https%3A%2F%2Finhabitat.com%2Fone-fourth-of-cars-are-causing-90-of-air-pollution-we-breathe%2F&amp;docid=rwQIraxzske4nM&amp;tbnid=eRxcWku0IflOCM%3A&amp;vet=10ahUKEwiWkLT9sKzgAhVhtnEKHSStDpoQMwhCKAIwAg..i&amp;w=728&amp;h=448&amp;bih=603&amp;biw=1280&amp;q=air%20pollution%20casued%20by%20car&amp;ved=0ahUKEwiWkLT9sKzgAhVhtnEKHSStDpoQMwhCKAIwAg&amp;iact=mrc&amp;uact=8" TargetMode="External"/><Relationship Id="rId13" Type="http://schemas.openxmlformats.org/officeDocument/2006/relationships/image" Target="../media/image23.jpeg"/><Relationship Id="rId3" Type="http://schemas.openxmlformats.org/officeDocument/2006/relationships/image" Target="../media/image16.jpeg"/><Relationship Id="rId7" Type="http://schemas.openxmlformats.org/officeDocument/2006/relationships/image" Target="../media/image19.jpeg"/><Relationship Id="rId12" Type="http://schemas.openxmlformats.org/officeDocument/2006/relationships/image" Target="../media/image22.jp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hyperlink" Target="https://www.google.com/imgres?imgurl=https%3A%2F%2Fwww.harrogate-news.co.uk%2Fwp-content%2Fuploads%2F2019%2F01%2F3schooltraffic.jpg&amp;imgrefurl=https%3A%2F%2Fwww.harrogate-news.co.uk%2F2019%2F01%2F22%2Fpark-and-stride-to-ease-school-gate-parking-in-knaresborough%2F&amp;docid=4P9r-3hQAT_zaM&amp;tbnid=wamf8_f_gIQoIM%3A&amp;vet=10ahUKEwiTkJXQsazgAhWitXEKHZWuC-4QMwhOKA4wDg..i&amp;w=1761&amp;h=1490&amp;bih=603&amp;biw=1280&amp;q=school%20gate%20parking&amp;ved=0ahUKEwiTkJXQsazgAhWitXEKHZWuC-4QMwhOKA4wDg&amp;iact=mrc&amp;uact=8" TargetMode="External"/><Relationship Id="rId11" Type="http://schemas.openxmlformats.org/officeDocument/2006/relationships/image" Target="../media/image21.jpeg"/><Relationship Id="rId5" Type="http://schemas.openxmlformats.org/officeDocument/2006/relationships/image" Target="../media/image18.png"/><Relationship Id="rId10" Type="http://schemas.openxmlformats.org/officeDocument/2006/relationships/hyperlink" Target="https://www.google.com/imgres?imgurl=https%3A%2F%2Fwww.highwaysindustry.com%2Fwp-content%2Fuploads%2F2017%2F09%2Fparking-double-yellow-lines.jpg&amp;imgrefurl=https%3A%2F%2Fwww.highwaysindustry.com%2Fcan-you-ever-legally-park-on-a-zig-zag-double-yellow-line-or-in-bus-stops%2F&amp;docid=FXQ4v_hd2ooOHM&amp;tbnid=Sll3o0edxqW9wM%3A&amp;vet=10ahUKEwjUvKf5uN_kAhWCr3EKHUnsCn4QMwhFKAEwAQ..i&amp;w=600&amp;h=400&amp;bih=607&amp;biw=1280&amp;q=double%20yellow%20line%20parking&amp;ved=0ahUKEwjUvKf5uN_kAhWCr3EKHUnsCn4QMwhFKAEwAQ&amp;iact=mrc&amp;uact=8" TargetMode="External"/><Relationship Id="rId4" Type="http://schemas.openxmlformats.org/officeDocument/2006/relationships/image" Target="../media/image17.jpeg"/><Relationship Id="rId9" Type="http://schemas.openxmlformats.org/officeDocument/2006/relationships/image" Target="../media/image20.jpeg"/><Relationship Id="rId14" Type="http://schemas.openxmlformats.org/officeDocument/2006/relationships/image" Target="../media/image24.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8.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83FBC-8BB2-DF6F-EB02-CF53673E83C8}"/>
              </a:ext>
            </a:extLst>
          </p:cNvPr>
          <p:cNvSpPr txBox="1">
            <a:spLocks/>
          </p:cNvSpPr>
          <p:nvPr/>
        </p:nvSpPr>
        <p:spPr>
          <a:xfrm>
            <a:off x="721360" y="1391920"/>
            <a:ext cx="7868920" cy="1473199"/>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dirty="0">
                <a:solidFill>
                  <a:schemeClr val="bg1"/>
                </a:solidFill>
              </a:rPr>
              <a:t>Welcome to the Active Travel Ambassador (ATA) </a:t>
            </a:r>
            <a:r>
              <a:rPr lang="en-US" b="1" dirty="0" err="1">
                <a:solidFill>
                  <a:schemeClr val="bg1"/>
                </a:solidFill>
              </a:rPr>
              <a:t>programme</a:t>
            </a:r>
            <a:r>
              <a:rPr lang="en-US" b="1" dirty="0">
                <a:solidFill>
                  <a:schemeClr val="bg1"/>
                </a:solidFill>
              </a:rPr>
              <a:t>! </a:t>
            </a:r>
            <a:endParaRPr lang="en-US" b="1" dirty="0">
              <a:solidFill>
                <a:schemeClr val="bg1"/>
              </a:solidFill>
              <a:latin typeface="Arial"/>
              <a:cs typeface="Arial"/>
            </a:endParaRPr>
          </a:p>
        </p:txBody>
      </p:sp>
      <p:sp>
        <p:nvSpPr>
          <p:cNvPr id="3" name="Title 1">
            <a:extLst>
              <a:ext uri="{FF2B5EF4-FFF2-40B4-BE49-F238E27FC236}">
                <a16:creationId xmlns:a16="http://schemas.microsoft.com/office/drawing/2014/main" id="{C2918ACD-B4A5-18A7-5654-7265D942DC34}"/>
              </a:ext>
            </a:extLst>
          </p:cNvPr>
          <p:cNvSpPr txBox="1">
            <a:spLocks/>
          </p:cNvSpPr>
          <p:nvPr/>
        </p:nvSpPr>
        <p:spPr>
          <a:xfrm>
            <a:off x="637540" y="3723640"/>
            <a:ext cx="7868920" cy="1473199"/>
          </a:xfrm>
          <a:prstGeom prst="rect">
            <a:avLst/>
          </a:prstGeom>
        </p:spPr>
        <p:txBody>
          <a:bodyPr vert="horz" lIns="91440" tIns="45720" rIns="91440" bIns="45720" rtlCol="0" anchor="ctr">
            <a:normAutofit fontScale="7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000" b="1" dirty="0">
                <a:solidFill>
                  <a:schemeClr val="bg1"/>
                </a:solidFill>
              </a:rPr>
              <a:t>You have been selected to make up an elite team of students to complete a mission.  Your mission is to make the journey to your school a happier, healthier and safer one…</a:t>
            </a:r>
            <a:endParaRPr lang="en-US" sz="4000" b="1" dirty="0">
              <a:solidFill>
                <a:schemeClr val="bg1"/>
              </a:solidFill>
              <a:latin typeface="Arial"/>
              <a:cs typeface="Arial"/>
            </a:endParaRPr>
          </a:p>
        </p:txBody>
      </p:sp>
      <p:pic>
        <p:nvPicPr>
          <p:cNvPr id="1028" name="Picture 4" descr="Accessibility Statement – Modeshift – Sustainable Travel">
            <a:extLst>
              <a:ext uri="{FF2B5EF4-FFF2-40B4-BE49-F238E27FC236}">
                <a16:creationId xmlns:a16="http://schemas.microsoft.com/office/drawing/2014/main" id="{47803B48-8DAF-9110-7B2F-1098AAB290E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3125" y="5334323"/>
            <a:ext cx="3038475" cy="78105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8860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5E246C2-8A30-1916-49EB-C117C66E6F17}"/>
              </a:ext>
            </a:extLst>
          </p:cNvPr>
          <p:cNvSpPr/>
          <p:nvPr/>
        </p:nvSpPr>
        <p:spPr>
          <a:xfrm>
            <a:off x="477801" y="716311"/>
            <a:ext cx="5840128" cy="769441"/>
          </a:xfrm>
          <a:prstGeom prst="rect">
            <a:avLst/>
          </a:prstGeom>
        </p:spPr>
        <p:txBody>
          <a:bodyPr wrap="square">
            <a:spAutoFit/>
          </a:bodyPr>
          <a:lstStyle/>
          <a:p>
            <a:r>
              <a:rPr lang="en-US" sz="4400" b="1" dirty="0">
                <a:ea typeface="+mj-ea"/>
                <a:cs typeface="Arial"/>
              </a:rPr>
              <a:t>Research Methods</a:t>
            </a:r>
            <a:endParaRPr lang="en-GB" dirty="0"/>
          </a:p>
        </p:txBody>
      </p:sp>
      <p:pic>
        <p:nvPicPr>
          <p:cNvPr id="4" name="Picture 3" descr="Image result for survey">
            <a:hlinkClick r:id="rId3"/>
            <a:extLst>
              <a:ext uri="{FF2B5EF4-FFF2-40B4-BE49-F238E27FC236}">
                <a16:creationId xmlns:a16="http://schemas.microsoft.com/office/drawing/2014/main" id="{3E8394F1-EF54-EB7D-D95A-3C265DECD81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2579" y="4606424"/>
            <a:ext cx="2053605" cy="1366580"/>
          </a:xfrm>
          <a:prstGeom prst="rect">
            <a:avLst/>
          </a:prstGeom>
          <a:noFill/>
          <a:ln w="19050">
            <a:solidFill>
              <a:schemeClr val="tx1"/>
            </a:solidFill>
          </a:ln>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89F60C9C-A5E3-11FB-FB9A-897EACA6FC8E}"/>
              </a:ext>
            </a:extLst>
          </p:cNvPr>
          <p:cNvPicPr>
            <a:picLocks noChangeAspect="1"/>
          </p:cNvPicPr>
          <p:nvPr/>
        </p:nvPicPr>
        <p:blipFill>
          <a:blip r:embed="rId5"/>
          <a:stretch>
            <a:fillRect/>
          </a:stretch>
        </p:blipFill>
        <p:spPr>
          <a:xfrm>
            <a:off x="6531756" y="1893416"/>
            <a:ext cx="2084571" cy="1999422"/>
          </a:xfrm>
          <a:prstGeom prst="rect">
            <a:avLst/>
          </a:prstGeom>
          <a:ln w="28575">
            <a:solidFill>
              <a:schemeClr val="tx1"/>
            </a:solidFill>
          </a:ln>
        </p:spPr>
      </p:pic>
      <p:pic>
        <p:nvPicPr>
          <p:cNvPr id="7" name="Picture 5" descr="Image result for observation">
            <a:hlinkClick r:id="rId6"/>
            <a:extLst>
              <a:ext uri="{FF2B5EF4-FFF2-40B4-BE49-F238E27FC236}">
                <a16:creationId xmlns:a16="http://schemas.microsoft.com/office/drawing/2014/main" id="{700E17AD-D207-53C7-A3FC-C5E8F4CDF97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6594" y="2317159"/>
            <a:ext cx="1799647" cy="1229402"/>
          </a:xfrm>
          <a:prstGeom prst="rect">
            <a:avLst/>
          </a:prstGeom>
          <a:noFill/>
          <a:ln w="28575">
            <a:solidFill>
              <a:schemeClr val="tx1"/>
            </a:solid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FF897708-8502-2459-435C-E83C928BD0BC}"/>
              </a:ext>
            </a:extLst>
          </p:cNvPr>
          <p:cNvSpPr/>
          <p:nvPr/>
        </p:nvSpPr>
        <p:spPr>
          <a:xfrm>
            <a:off x="359495" y="4000346"/>
            <a:ext cx="1665815" cy="584775"/>
          </a:xfrm>
          <a:prstGeom prst="rect">
            <a:avLst/>
          </a:prstGeom>
        </p:spPr>
        <p:txBody>
          <a:bodyPr wrap="square">
            <a:spAutoFit/>
          </a:bodyPr>
          <a:lstStyle/>
          <a:p>
            <a:r>
              <a:rPr lang="en-US" sz="3200" b="1" dirty="0">
                <a:solidFill>
                  <a:srgbClr val="1F497D"/>
                </a:solidFill>
                <a:ea typeface="+mj-ea"/>
                <a:cs typeface="Arial"/>
              </a:rPr>
              <a:t>Surveys</a:t>
            </a:r>
            <a:endParaRPr lang="en-GB" sz="3200" dirty="0"/>
          </a:p>
        </p:txBody>
      </p:sp>
      <p:sp>
        <p:nvSpPr>
          <p:cNvPr id="12" name="Rectangle 11">
            <a:extLst>
              <a:ext uri="{FF2B5EF4-FFF2-40B4-BE49-F238E27FC236}">
                <a16:creationId xmlns:a16="http://schemas.microsoft.com/office/drawing/2014/main" id="{46924C7D-2AF1-A93B-0D44-0B8DCC0DB308}"/>
              </a:ext>
            </a:extLst>
          </p:cNvPr>
          <p:cNvSpPr/>
          <p:nvPr/>
        </p:nvSpPr>
        <p:spPr>
          <a:xfrm>
            <a:off x="6520858" y="1331183"/>
            <a:ext cx="2143125" cy="584775"/>
          </a:xfrm>
          <a:prstGeom prst="rect">
            <a:avLst/>
          </a:prstGeom>
        </p:spPr>
        <p:txBody>
          <a:bodyPr wrap="square">
            <a:spAutoFit/>
          </a:bodyPr>
          <a:lstStyle/>
          <a:p>
            <a:r>
              <a:rPr lang="en-US" sz="3200" b="1" dirty="0">
                <a:solidFill>
                  <a:srgbClr val="1F497D"/>
                </a:solidFill>
                <a:ea typeface="+mj-ea"/>
                <a:cs typeface="Arial"/>
              </a:rPr>
              <a:t>Interviews</a:t>
            </a:r>
            <a:endParaRPr lang="en-GB" sz="3200" dirty="0"/>
          </a:p>
        </p:txBody>
      </p:sp>
      <p:sp>
        <p:nvSpPr>
          <p:cNvPr id="13" name="Rectangle 12">
            <a:extLst>
              <a:ext uri="{FF2B5EF4-FFF2-40B4-BE49-F238E27FC236}">
                <a16:creationId xmlns:a16="http://schemas.microsoft.com/office/drawing/2014/main" id="{80D15499-B53E-3E4F-216C-6A71A0F103BF}"/>
              </a:ext>
            </a:extLst>
          </p:cNvPr>
          <p:cNvSpPr/>
          <p:nvPr/>
        </p:nvSpPr>
        <p:spPr>
          <a:xfrm>
            <a:off x="465318" y="1601028"/>
            <a:ext cx="2328861" cy="584775"/>
          </a:xfrm>
          <a:prstGeom prst="rect">
            <a:avLst/>
          </a:prstGeom>
        </p:spPr>
        <p:txBody>
          <a:bodyPr wrap="square">
            <a:spAutoFit/>
          </a:bodyPr>
          <a:lstStyle/>
          <a:p>
            <a:r>
              <a:rPr lang="en-US" sz="3200" b="1" dirty="0">
                <a:solidFill>
                  <a:srgbClr val="1F497D"/>
                </a:solidFill>
                <a:ea typeface="+mj-ea"/>
                <a:cs typeface="Arial"/>
              </a:rPr>
              <a:t>Observation</a:t>
            </a:r>
            <a:endParaRPr lang="en-GB" sz="3200" dirty="0"/>
          </a:p>
        </p:txBody>
      </p:sp>
      <p:sp>
        <p:nvSpPr>
          <p:cNvPr id="10" name="Rectangle 9">
            <a:extLst>
              <a:ext uri="{FF2B5EF4-FFF2-40B4-BE49-F238E27FC236}">
                <a16:creationId xmlns:a16="http://schemas.microsoft.com/office/drawing/2014/main" id="{908B568A-E2C6-3122-ECAB-E53D5B184F6D}"/>
              </a:ext>
            </a:extLst>
          </p:cNvPr>
          <p:cNvSpPr/>
          <p:nvPr/>
        </p:nvSpPr>
        <p:spPr>
          <a:xfrm>
            <a:off x="2448616" y="4585121"/>
            <a:ext cx="2907155" cy="1387883"/>
          </a:xfrm>
          <a:prstGeom prst="rect">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r>
              <a:rPr lang="en-US" sz="1800" dirty="0">
                <a:solidFill>
                  <a:schemeClr val="tx1"/>
                </a:solidFill>
                <a:cs typeface="Arial"/>
              </a:rPr>
              <a:t>Complete a </a:t>
            </a:r>
            <a:r>
              <a:rPr lang="en-US" sz="1800" b="1" dirty="0">
                <a:solidFill>
                  <a:schemeClr val="tx1"/>
                </a:solidFill>
                <a:cs typeface="Arial"/>
              </a:rPr>
              <a:t>Hands up Survey </a:t>
            </a:r>
            <a:r>
              <a:rPr lang="en-US" sz="1800" dirty="0">
                <a:solidFill>
                  <a:schemeClr val="tx1"/>
                </a:solidFill>
                <a:cs typeface="Arial"/>
              </a:rPr>
              <a:t>via the Modeshift STARS System. </a:t>
            </a:r>
          </a:p>
        </p:txBody>
      </p:sp>
      <p:sp>
        <p:nvSpPr>
          <p:cNvPr id="14" name="Rectangle 13">
            <a:extLst>
              <a:ext uri="{FF2B5EF4-FFF2-40B4-BE49-F238E27FC236}">
                <a16:creationId xmlns:a16="http://schemas.microsoft.com/office/drawing/2014/main" id="{ADC2C895-9F1E-1C84-200A-56E099A6425E}"/>
              </a:ext>
            </a:extLst>
          </p:cNvPr>
          <p:cNvSpPr/>
          <p:nvPr/>
        </p:nvSpPr>
        <p:spPr>
          <a:xfrm>
            <a:off x="6520858" y="3892838"/>
            <a:ext cx="2084571" cy="2080166"/>
          </a:xfrm>
          <a:prstGeom prst="rect">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r>
              <a:rPr lang="en-US" sz="1800" baseline="0" dirty="0"/>
              <a:t>Explore how your school thinks and feels about travel to school using the </a:t>
            </a:r>
            <a:r>
              <a:rPr lang="en-US" sz="1800" b="1" baseline="0" dirty="0"/>
              <a:t>Travel Issue Interview Template.</a:t>
            </a:r>
            <a:endParaRPr lang="en-US" sz="1800" b="1" dirty="0">
              <a:solidFill>
                <a:schemeClr val="tx1"/>
              </a:solidFill>
              <a:cs typeface="Arial"/>
            </a:endParaRPr>
          </a:p>
        </p:txBody>
      </p:sp>
      <p:sp>
        <p:nvSpPr>
          <p:cNvPr id="15" name="Rectangle 14">
            <a:extLst>
              <a:ext uri="{FF2B5EF4-FFF2-40B4-BE49-F238E27FC236}">
                <a16:creationId xmlns:a16="http://schemas.microsoft.com/office/drawing/2014/main" id="{1CD51E22-12CE-DAFE-A2D9-87E9786C3054}"/>
              </a:ext>
            </a:extLst>
          </p:cNvPr>
          <p:cNvSpPr/>
          <p:nvPr/>
        </p:nvSpPr>
        <p:spPr>
          <a:xfrm>
            <a:off x="465318" y="2301079"/>
            <a:ext cx="2120378" cy="1245482"/>
          </a:xfrm>
          <a:prstGeom prst="rect">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r>
              <a:rPr lang="en-US" sz="1800" dirty="0"/>
              <a:t>Complete a site audit of the school grounds using the </a:t>
            </a:r>
            <a:r>
              <a:rPr lang="en-US" sz="1800" b="1" dirty="0"/>
              <a:t>Site Audit Template.</a:t>
            </a:r>
            <a:endParaRPr lang="en-US" sz="1800" dirty="0"/>
          </a:p>
        </p:txBody>
      </p:sp>
      <p:pic>
        <p:nvPicPr>
          <p:cNvPr id="1026" name="Picture 2" descr="Research Design &amp; Method - Research Methods Guide - Research Guides at  Virginia Tech">
            <a:extLst>
              <a:ext uri="{FF2B5EF4-FFF2-40B4-BE49-F238E27FC236}">
                <a16:creationId xmlns:a16="http://schemas.microsoft.com/office/drawing/2014/main" id="{8CA77C57-105A-ACC5-5AAA-045B758B56A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65092" y="3179570"/>
            <a:ext cx="1210607" cy="957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2924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A7CA20-4DC0-B5E5-C2E8-EB4BFF2C34E1}"/>
              </a:ext>
            </a:extLst>
          </p:cNvPr>
          <p:cNvSpPr txBox="1"/>
          <p:nvPr/>
        </p:nvSpPr>
        <p:spPr>
          <a:xfrm>
            <a:off x="798286" y="2206171"/>
            <a:ext cx="6792686" cy="2062103"/>
          </a:xfrm>
          <a:prstGeom prst="rect">
            <a:avLst/>
          </a:prstGeom>
          <a:noFill/>
        </p:spPr>
        <p:txBody>
          <a:bodyPr wrap="square" rtlCol="0">
            <a:spAutoFit/>
          </a:bodyPr>
          <a:lstStyle/>
          <a:p>
            <a:r>
              <a:rPr lang="en-GB" sz="3200" b="1" dirty="0">
                <a:solidFill>
                  <a:schemeClr val="bg1"/>
                </a:solidFill>
              </a:rPr>
              <a:t>In the next session, you will use your research findings to decide a campaign idea to tackle the travel issue at your school!</a:t>
            </a:r>
          </a:p>
        </p:txBody>
      </p:sp>
      <p:sp>
        <p:nvSpPr>
          <p:cNvPr id="3" name="TextBox 2">
            <a:extLst>
              <a:ext uri="{FF2B5EF4-FFF2-40B4-BE49-F238E27FC236}">
                <a16:creationId xmlns:a16="http://schemas.microsoft.com/office/drawing/2014/main" id="{1267F467-D972-25EC-68B1-6DF2FF27FF4C}"/>
              </a:ext>
            </a:extLst>
          </p:cNvPr>
          <p:cNvSpPr txBox="1"/>
          <p:nvPr/>
        </p:nvSpPr>
        <p:spPr>
          <a:xfrm>
            <a:off x="798286" y="696686"/>
            <a:ext cx="4484914" cy="830997"/>
          </a:xfrm>
          <a:prstGeom prst="rect">
            <a:avLst/>
          </a:prstGeom>
          <a:noFill/>
        </p:spPr>
        <p:txBody>
          <a:bodyPr wrap="square" rtlCol="0">
            <a:spAutoFit/>
          </a:bodyPr>
          <a:lstStyle/>
          <a:p>
            <a:r>
              <a:rPr lang="en-GB" sz="4800" b="1" dirty="0">
                <a:solidFill>
                  <a:schemeClr val="bg1"/>
                </a:solidFill>
              </a:rPr>
              <a:t>Next Session…</a:t>
            </a:r>
          </a:p>
        </p:txBody>
      </p:sp>
      <p:pic>
        <p:nvPicPr>
          <p:cNvPr id="2050" name="Picture 2" descr="Accessibility Statement – Modeshift – Sustainable Travel">
            <a:extLst>
              <a:ext uri="{FF2B5EF4-FFF2-40B4-BE49-F238E27FC236}">
                <a16:creationId xmlns:a16="http://schemas.microsoft.com/office/drawing/2014/main" id="{0827A0C5-A901-28BD-E646-508F12CA90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6591" y="5404304"/>
            <a:ext cx="3038475" cy="78105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0223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896FB7-89C7-3D79-4F80-1D87DDB230FE}"/>
              </a:ext>
            </a:extLst>
          </p:cNvPr>
          <p:cNvSpPr/>
          <p:nvPr/>
        </p:nvSpPr>
        <p:spPr>
          <a:xfrm>
            <a:off x="5981400" y="5098090"/>
            <a:ext cx="2251641" cy="784383"/>
          </a:xfrm>
          <a:prstGeom prst="rect">
            <a:avLst/>
          </a:prstGeom>
          <a:solidFill>
            <a:srgbClr val="7030A0"/>
          </a:solidFill>
        </p:spPr>
        <p:style>
          <a:lnRef idx="2">
            <a:schemeClr val="dk1"/>
          </a:lnRef>
          <a:fillRef idx="1">
            <a:schemeClr val="lt1"/>
          </a:fillRef>
          <a:effectRef idx="0">
            <a:schemeClr val="dk1"/>
          </a:effectRef>
          <a:fontRef idx="minor">
            <a:schemeClr val="dk1"/>
          </a:fontRef>
        </p:style>
        <p:txBody>
          <a:bodyPr rtlCol="0" anchor="ctr"/>
          <a:lstStyle/>
          <a:p>
            <a:r>
              <a:rPr lang="en-GB" b="1" dirty="0"/>
              <a:t>Session 4:</a:t>
            </a:r>
          </a:p>
          <a:p>
            <a:pPr marL="285750" indent="-285750">
              <a:buFont typeface="Arial" panose="020B0604020202020204" pitchFamily="34" charset="0"/>
              <a:buChar char="•"/>
            </a:pPr>
            <a:r>
              <a:rPr lang="en-GB" dirty="0"/>
              <a:t>Project Evaluation</a:t>
            </a:r>
          </a:p>
        </p:txBody>
      </p:sp>
      <p:sp>
        <p:nvSpPr>
          <p:cNvPr id="4" name="TextBox 3">
            <a:extLst>
              <a:ext uri="{FF2B5EF4-FFF2-40B4-BE49-F238E27FC236}">
                <a16:creationId xmlns:a16="http://schemas.microsoft.com/office/drawing/2014/main" id="{52A0C200-ED4B-03E0-CE47-987EB6141012}"/>
              </a:ext>
            </a:extLst>
          </p:cNvPr>
          <p:cNvSpPr txBox="1"/>
          <p:nvPr/>
        </p:nvSpPr>
        <p:spPr>
          <a:xfrm>
            <a:off x="181430" y="101600"/>
            <a:ext cx="6611256" cy="1200329"/>
          </a:xfrm>
          <a:prstGeom prst="rect">
            <a:avLst/>
          </a:prstGeom>
          <a:noFill/>
        </p:spPr>
        <p:txBody>
          <a:bodyPr wrap="square" rtlCol="0">
            <a:spAutoFit/>
          </a:bodyPr>
          <a:lstStyle/>
          <a:p>
            <a:r>
              <a:rPr lang="en-GB" sz="2400" b="1" dirty="0"/>
              <a:t>As a group of Ambassadors, you will identify an existing travel issue at your school and think of a solution to the problem..</a:t>
            </a:r>
          </a:p>
        </p:txBody>
      </p:sp>
      <p:sp>
        <p:nvSpPr>
          <p:cNvPr id="5" name="Rectangle 4">
            <a:extLst>
              <a:ext uri="{FF2B5EF4-FFF2-40B4-BE49-F238E27FC236}">
                <a16:creationId xmlns:a16="http://schemas.microsoft.com/office/drawing/2014/main" id="{F4F990EE-F65A-71CD-DBDE-F5F57A19314E}"/>
              </a:ext>
            </a:extLst>
          </p:cNvPr>
          <p:cNvSpPr/>
          <p:nvPr/>
        </p:nvSpPr>
        <p:spPr>
          <a:xfrm>
            <a:off x="137885" y="1374146"/>
            <a:ext cx="2329544" cy="2306768"/>
          </a:xfrm>
          <a:prstGeom prst="rect">
            <a:avLst/>
          </a:prstGeom>
          <a:solidFill>
            <a:srgbClr val="FC9295"/>
          </a:solidFill>
        </p:spPr>
        <p:style>
          <a:lnRef idx="2">
            <a:schemeClr val="dk1"/>
          </a:lnRef>
          <a:fillRef idx="1">
            <a:schemeClr val="lt1"/>
          </a:fillRef>
          <a:effectRef idx="0">
            <a:schemeClr val="dk1"/>
          </a:effectRef>
          <a:fontRef idx="minor">
            <a:schemeClr val="dk1"/>
          </a:fontRef>
        </p:style>
        <p:txBody>
          <a:bodyPr rtlCol="0" anchor="ctr"/>
          <a:lstStyle/>
          <a:p>
            <a:r>
              <a:rPr lang="en-GB" b="1" dirty="0"/>
              <a:t>Session 1:</a:t>
            </a:r>
          </a:p>
          <a:p>
            <a:pPr marL="285750" indent="-285750">
              <a:buFont typeface="Wingdings" panose="05000000000000000000" pitchFamily="2" charset="2"/>
              <a:buChar char="§"/>
            </a:pPr>
            <a:r>
              <a:rPr lang="en-GB" dirty="0"/>
              <a:t>Learn about the benefits of active travel.</a:t>
            </a:r>
          </a:p>
          <a:p>
            <a:pPr marL="285750" indent="-285750">
              <a:buFont typeface="Wingdings" panose="05000000000000000000" pitchFamily="2" charset="2"/>
              <a:buChar char="§"/>
            </a:pPr>
            <a:r>
              <a:rPr lang="en-GB" dirty="0"/>
              <a:t>Undertake research to identify barriers to active travel at your school.</a:t>
            </a:r>
            <a:endParaRPr lang="en-GB" b="1" dirty="0"/>
          </a:p>
        </p:txBody>
      </p:sp>
      <p:sp>
        <p:nvSpPr>
          <p:cNvPr id="6" name="Rectangle 5">
            <a:extLst>
              <a:ext uri="{FF2B5EF4-FFF2-40B4-BE49-F238E27FC236}">
                <a16:creationId xmlns:a16="http://schemas.microsoft.com/office/drawing/2014/main" id="{59395073-A612-A0F4-6743-57EFA61AE16A}"/>
              </a:ext>
            </a:extLst>
          </p:cNvPr>
          <p:cNvSpPr/>
          <p:nvPr/>
        </p:nvSpPr>
        <p:spPr>
          <a:xfrm>
            <a:off x="2522735" y="1374146"/>
            <a:ext cx="2285954" cy="2049109"/>
          </a:xfrm>
          <a:prstGeom prst="rect">
            <a:avLst/>
          </a:prstGeom>
          <a:solidFill>
            <a:srgbClr val="FFC000"/>
          </a:solidFill>
        </p:spPr>
        <p:style>
          <a:lnRef idx="2">
            <a:schemeClr val="dk1"/>
          </a:lnRef>
          <a:fillRef idx="1">
            <a:schemeClr val="lt1"/>
          </a:fillRef>
          <a:effectRef idx="0">
            <a:schemeClr val="dk1"/>
          </a:effectRef>
          <a:fontRef idx="minor">
            <a:schemeClr val="dk1"/>
          </a:fontRef>
        </p:style>
        <p:txBody>
          <a:bodyPr rtlCol="0" anchor="ctr"/>
          <a:lstStyle/>
          <a:p>
            <a:r>
              <a:rPr lang="en-GB" b="1" dirty="0">
                <a:solidFill>
                  <a:schemeClr val="tx1"/>
                </a:solidFill>
              </a:rPr>
              <a:t>Session 2:</a:t>
            </a:r>
          </a:p>
          <a:p>
            <a:pPr marL="285750" indent="-285750">
              <a:buFont typeface="Arial" panose="020B0604020202020204" pitchFamily="34" charset="0"/>
              <a:buChar char="•"/>
            </a:pPr>
            <a:r>
              <a:rPr lang="en-GB" dirty="0">
                <a:solidFill>
                  <a:schemeClr val="tx1"/>
                </a:solidFill>
              </a:rPr>
              <a:t>Think about what action you would like to take and create an Action Plan to tackle the problem.</a:t>
            </a:r>
          </a:p>
        </p:txBody>
      </p:sp>
      <p:sp>
        <p:nvSpPr>
          <p:cNvPr id="7" name="Rectangle 6">
            <a:extLst>
              <a:ext uri="{FF2B5EF4-FFF2-40B4-BE49-F238E27FC236}">
                <a16:creationId xmlns:a16="http://schemas.microsoft.com/office/drawing/2014/main" id="{A807FD8A-68FA-CC35-1FFA-F91AE7AA9E38}"/>
              </a:ext>
            </a:extLst>
          </p:cNvPr>
          <p:cNvSpPr/>
          <p:nvPr/>
        </p:nvSpPr>
        <p:spPr>
          <a:xfrm>
            <a:off x="4900828" y="1357285"/>
            <a:ext cx="1885802" cy="1900236"/>
          </a:xfrm>
          <a:prstGeom prst="rect">
            <a:avLst/>
          </a:prstGeom>
          <a:solidFill>
            <a:srgbClr val="92D050"/>
          </a:solidFill>
        </p:spPr>
        <p:style>
          <a:lnRef idx="2">
            <a:schemeClr val="dk1"/>
          </a:lnRef>
          <a:fillRef idx="1">
            <a:schemeClr val="lt1"/>
          </a:fillRef>
          <a:effectRef idx="0">
            <a:schemeClr val="dk1"/>
          </a:effectRef>
          <a:fontRef idx="minor">
            <a:schemeClr val="dk1"/>
          </a:fontRef>
        </p:style>
        <p:txBody>
          <a:bodyPr rtlCol="0" anchor="ctr"/>
          <a:lstStyle/>
          <a:p>
            <a:r>
              <a:rPr lang="en-GB" b="1" dirty="0"/>
              <a:t>Session 3:</a:t>
            </a:r>
          </a:p>
          <a:p>
            <a:pPr marL="285750" indent="-285750">
              <a:buFont typeface="Arial" panose="020B0604020202020204" pitchFamily="34" charset="0"/>
              <a:buChar char="•"/>
            </a:pPr>
            <a:r>
              <a:rPr lang="en-GB" dirty="0"/>
              <a:t>Develop public speaking and presentation skills.</a:t>
            </a:r>
          </a:p>
        </p:txBody>
      </p:sp>
      <p:sp>
        <p:nvSpPr>
          <p:cNvPr id="9" name="Rectangle 8">
            <a:extLst>
              <a:ext uri="{FF2B5EF4-FFF2-40B4-BE49-F238E27FC236}">
                <a16:creationId xmlns:a16="http://schemas.microsoft.com/office/drawing/2014/main" id="{891D89CB-1216-32FA-7166-CC3D46D5096A}"/>
              </a:ext>
            </a:extLst>
          </p:cNvPr>
          <p:cNvSpPr/>
          <p:nvPr/>
        </p:nvSpPr>
        <p:spPr>
          <a:xfrm>
            <a:off x="0" y="3933749"/>
            <a:ext cx="7965440" cy="523220"/>
          </a:xfrm>
          <a:prstGeom prst="rect">
            <a:avLst/>
          </a:prstGeom>
        </p:spPr>
        <p:txBody>
          <a:bodyPr wrap="square">
            <a:spAutoFit/>
          </a:bodyPr>
          <a:lstStyle/>
          <a:p>
            <a:r>
              <a:rPr lang="en-US" sz="2800" b="1" dirty="0">
                <a:cs typeface="Arial"/>
              </a:rPr>
              <a:t>Being an ATA is your chance to: </a:t>
            </a:r>
            <a:endParaRPr lang="en-GB" sz="2800" dirty="0"/>
          </a:p>
        </p:txBody>
      </p:sp>
      <p:pic>
        <p:nvPicPr>
          <p:cNvPr id="10" name="Picture 26" descr="http://ucanr.org/blogs/venturacountyucce/blogfiles/9165.jpg">
            <a:extLst>
              <a:ext uri="{FF2B5EF4-FFF2-40B4-BE49-F238E27FC236}">
                <a16:creationId xmlns:a16="http://schemas.microsoft.com/office/drawing/2014/main" id="{5628088B-8975-3761-AA61-BEBDB4ACB46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1430" y="4456969"/>
            <a:ext cx="1444171" cy="128691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1" name="Picture 2" descr="http://optimindmethod.com/wp-content/uploads/2013/10/blog_confidence-road-sign.jpg">
            <a:extLst>
              <a:ext uri="{FF2B5EF4-FFF2-40B4-BE49-F238E27FC236}">
                <a16:creationId xmlns:a16="http://schemas.microsoft.com/office/drawing/2014/main" id="{90274C39-20BB-DED7-09FA-D4D749AA50C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45567" y="4709804"/>
            <a:ext cx="1554336" cy="1034083"/>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2" name="Picture 11" descr="https://www.swat.co.uk/Portals/0/SWATUK/Menu-Training/PSDP/course%20images/Presentation.png">
            <a:extLst>
              <a:ext uri="{FF2B5EF4-FFF2-40B4-BE49-F238E27FC236}">
                <a16:creationId xmlns:a16="http://schemas.microsoft.com/office/drawing/2014/main" id="{E18EA40A-393B-2A67-841B-D90CB638746F}"/>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36526" r="23382"/>
          <a:stretch/>
        </p:blipFill>
        <p:spPr bwMode="auto">
          <a:xfrm>
            <a:off x="3452577" y="4626083"/>
            <a:ext cx="701847" cy="111328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3" name="Picture 30" descr="http://cache3.asset-cache.net/gc/200174645-002-man-yelling-into-megaphone-pointed-at-gettyimages.jpg?v=1&amp;c=IWSAsset&amp;k=2&amp;d=Zr%2FRWOAD1%2Fpx%2BsXz66pigkexni0yjV4vHFtzFu7JaJukCL1h1IIuMbr5SIkNog0i">
            <a:extLst>
              <a:ext uri="{FF2B5EF4-FFF2-40B4-BE49-F238E27FC236}">
                <a16:creationId xmlns:a16="http://schemas.microsoft.com/office/drawing/2014/main" id="{2C387798-52E1-A743-49AF-65A87F86979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274390" y="4626083"/>
            <a:ext cx="1264988" cy="111869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768D3157-1457-8B7C-5C22-FE7AC343BD0F}"/>
              </a:ext>
            </a:extLst>
          </p:cNvPr>
          <p:cNvSpPr txBox="1"/>
          <p:nvPr/>
        </p:nvSpPr>
        <p:spPr>
          <a:xfrm>
            <a:off x="253999" y="5885349"/>
            <a:ext cx="8512629" cy="369332"/>
          </a:xfrm>
          <a:prstGeom prst="rect">
            <a:avLst/>
          </a:prstGeom>
          <a:noFill/>
        </p:spPr>
        <p:txBody>
          <a:bodyPr wrap="square" rtlCol="0">
            <a:spAutoFit/>
          </a:bodyPr>
          <a:lstStyle/>
          <a:p>
            <a:r>
              <a:rPr lang="en-GB" b="1" i="1" dirty="0"/>
              <a:t>Work as a team! Build confidence! Learn new skills! Have the opportunity to be heard!</a:t>
            </a:r>
          </a:p>
        </p:txBody>
      </p:sp>
      <p:sp>
        <p:nvSpPr>
          <p:cNvPr id="8" name="Star: 5 Points 7">
            <a:extLst>
              <a:ext uri="{FF2B5EF4-FFF2-40B4-BE49-F238E27FC236}">
                <a16:creationId xmlns:a16="http://schemas.microsoft.com/office/drawing/2014/main" id="{5C1B1660-10BA-0A7C-E771-F2C702C783B1}"/>
              </a:ext>
            </a:extLst>
          </p:cNvPr>
          <p:cNvSpPr/>
          <p:nvPr/>
        </p:nvSpPr>
        <p:spPr>
          <a:xfrm rot="776397">
            <a:off x="5805710" y="1920417"/>
            <a:ext cx="3658022" cy="3350437"/>
          </a:xfrm>
          <a:prstGeom prst="star5">
            <a:avLst/>
          </a:prstGeom>
          <a:solidFill>
            <a:srgbClr val="FFFF99"/>
          </a:solidFill>
        </p:spPr>
        <p:style>
          <a:lnRef idx="2">
            <a:schemeClr val="dk1"/>
          </a:lnRef>
          <a:fillRef idx="1">
            <a:schemeClr val="lt1"/>
          </a:fillRef>
          <a:effectRef idx="0">
            <a:schemeClr val="dk1"/>
          </a:effectRef>
          <a:fontRef idx="minor">
            <a:schemeClr val="dk1"/>
          </a:fontRef>
        </p:style>
        <p:txBody>
          <a:bodyPr rtlCol="0" anchor="ctr"/>
          <a:lstStyle/>
          <a:p>
            <a:pPr algn="ctr"/>
            <a:r>
              <a:rPr lang="en-GB" b="1" dirty="0"/>
              <a:t>Present your ideas to the school community!</a:t>
            </a:r>
          </a:p>
        </p:txBody>
      </p:sp>
    </p:spTree>
    <p:extLst>
      <p:ext uri="{BB962C8B-B14F-4D97-AF65-F5344CB8AC3E}">
        <p14:creationId xmlns:p14="http://schemas.microsoft.com/office/powerpoint/2010/main" val="2369581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F97E9E5-F1C8-7716-0977-DFA87BC679A0}"/>
              </a:ext>
            </a:extLst>
          </p:cNvPr>
          <p:cNvSpPr txBox="1"/>
          <p:nvPr/>
        </p:nvSpPr>
        <p:spPr>
          <a:xfrm>
            <a:off x="251097" y="1191299"/>
            <a:ext cx="7965440" cy="1323439"/>
          </a:xfrm>
          <a:prstGeom prst="rect">
            <a:avLst/>
          </a:prstGeom>
          <a:noFill/>
        </p:spPr>
        <p:txBody>
          <a:bodyPr wrap="square" rtlCol="0">
            <a:spAutoFit/>
          </a:bodyPr>
          <a:lstStyle/>
          <a:p>
            <a:r>
              <a:rPr lang="en-US" sz="2800" b="1" dirty="0">
                <a:cs typeface="Arial"/>
              </a:rPr>
              <a:t>By the end of todays session, you will:</a:t>
            </a:r>
          </a:p>
          <a:p>
            <a:endParaRPr lang="en-US" sz="2800" b="1" dirty="0">
              <a:solidFill>
                <a:schemeClr val="tx2"/>
              </a:solidFill>
              <a:cs typeface="Arial"/>
            </a:endParaRPr>
          </a:p>
          <a:p>
            <a:endParaRPr lang="en-US" sz="2400" b="1" dirty="0">
              <a:solidFill>
                <a:srgbClr val="00B0F0"/>
              </a:solidFill>
              <a:cs typeface="Arial"/>
            </a:endParaRPr>
          </a:p>
        </p:txBody>
      </p:sp>
      <p:sp>
        <p:nvSpPr>
          <p:cNvPr id="3" name="TextBox 2">
            <a:extLst>
              <a:ext uri="{FF2B5EF4-FFF2-40B4-BE49-F238E27FC236}">
                <a16:creationId xmlns:a16="http://schemas.microsoft.com/office/drawing/2014/main" id="{9F7FE7DB-CBA5-4D57-F982-DC67D5F71CDB}"/>
              </a:ext>
            </a:extLst>
          </p:cNvPr>
          <p:cNvSpPr txBox="1"/>
          <p:nvPr/>
        </p:nvSpPr>
        <p:spPr>
          <a:xfrm>
            <a:off x="306977" y="480859"/>
            <a:ext cx="4582160" cy="769441"/>
          </a:xfrm>
          <a:prstGeom prst="rect">
            <a:avLst/>
          </a:prstGeom>
          <a:noFill/>
        </p:spPr>
        <p:txBody>
          <a:bodyPr wrap="square" rtlCol="0">
            <a:spAutoFit/>
          </a:bodyPr>
          <a:lstStyle/>
          <a:p>
            <a:r>
              <a:rPr lang="en-GB" sz="4400" b="1" dirty="0"/>
              <a:t>Session objectives</a:t>
            </a:r>
          </a:p>
        </p:txBody>
      </p:sp>
      <p:sp>
        <p:nvSpPr>
          <p:cNvPr id="5" name="Rectangle 4">
            <a:extLst>
              <a:ext uri="{FF2B5EF4-FFF2-40B4-BE49-F238E27FC236}">
                <a16:creationId xmlns:a16="http://schemas.microsoft.com/office/drawing/2014/main" id="{B3CA6CF0-1C64-3E51-8E40-7E9C23BE574A}"/>
              </a:ext>
            </a:extLst>
          </p:cNvPr>
          <p:cNvSpPr/>
          <p:nvPr/>
        </p:nvSpPr>
        <p:spPr>
          <a:xfrm>
            <a:off x="217714" y="1960740"/>
            <a:ext cx="3178628" cy="1130822"/>
          </a:xfrm>
          <a:prstGeom prst="rect">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pPr marL="457200" indent="-457200">
              <a:buFont typeface="+mj-lt"/>
              <a:buAutoNum type="arabicPeriod"/>
            </a:pPr>
            <a:r>
              <a:rPr lang="en-US" sz="1800" b="1" dirty="0">
                <a:solidFill>
                  <a:schemeClr val="tx2"/>
                </a:solidFill>
                <a:cs typeface="Arial"/>
              </a:rPr>
              <a:t>Understand </a:t>
            </a:r>
            <a:r>
              <a:rPr lang="en-US" sz="1800" b="1" i="1" u="sng" dirty="0">
                <a:solidFill>
                  <a:schemeClr val="tx2"/>
                </a:solidFill>
                <a:cs typeface="Arial"/>
              </a:rPr>
              <a:t>how</a:t>
            </a:r>
            <a:r>
              <a:rPr lang="en-US" sz="1800" b="1" dirty="0">
                <a:solidFill>
                  <a:schemeClr val="tx2"/>
                </a:solidFill>
                <a:cs typeface="Arial"/>
              </a:rPr>
              <a:t> and </a:t>
            </a:r>
            <a:r>
              <a:rPr lang="en-US" sz="1800" b="1" i="1" u="sng" dirty="0">
                <a:solidFill>
                  <a:schemeClr val="tx2"/>
                </a:solidFill>
                <a:cs typeface="Arial"/>
              </a:rPr>
              <a:t>why</a:t>
            </a:r>
            <a:r>
              <a:rPr lang="en-US" sz="1800" b="1" dirty="0">
                <a:solidFill>
                  <a:schemeClr val="tx2"/>
                </a:solidFill>
                <a:cs typeface="Arial"/>
              </a:rPr>
              <a:t> people make travel choices.</a:t>
            </a:r>
          </a:p>
        </p:txBody>
      </p:sp>
      <p:sp>
        <p:nvSpPr>
          <p:cNvPr id="6" name="Rectangle 5">
            <a:extLst>
              <a:ext uri="{FF2B5EF4-FFF2-40B4-BE49-F238E27FC236}">
                <a16:creationId xmlns:a16="http://schemas.microsoft.com/office/drawing/2014/main" id="{19F5459E-DE1C-C822-F2F5-081B5E3FD0CD}"/>
              </a:ext>
            </a:extLst>
          </p:cNvPr>
          <p:cNvSpPr/>
          <p:nvPr/>
        </p:nvSpPr>
        <p:spPr>
          <a:xfrm>
            <a:off x="2833189" y="3346956"/>
            <a:ext cx="3178628" cy="1130822"/>
          </a:xfrm>
          <a:prstGeom prst="rect">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r>
              <a:rPr lang="en-US" sz="1800" b="1" dirty="0">
                <a:solidFill>
                  <a:schemeClr val="tx2"/>
                </a:solidFill>
                <a:cs typeface="Arial"/>
              </a:rPr>
              <a:t>2. Understand and be able to describe the benefits of active travel.</a:t>
            </a:r>
          </a:p>
        </p:txBody>
      </p:sp>
      <p:sp>
        <p:nvSpPr>
          <p:cNvPr id="7" name="Rectangle 6">
            <a:extLst>
              <a:ext uri="{FF2B5EF4-FFF2-40B4-BE49-F238E27FC236}">
                <a16:creationId xmlns:a16="http://schemas.microsoft.com/office/drawing/2014/main" id="{723142BC-FB9B-6CA2-5955-28D539EB327D}"/>
              </a:ext>
            </a:extLst>
          </p:cNvPr>
          <p:cNvSpPr/>
          <p:nvPr/>
        </p:nvSpPr>
        <p:spPr>
          <a:xfrm>
            <a:off x="5675085" y="4644633"/>
            <a:ext cx="3178629" cy="1399439"/>
          </a:xfrm>
          <a:prstGeom prst="rect">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r>
              <a:rPr lang="en-US" sz="1800" b="1" dirty="0">
                <a:solidFill>
                  <a:schemeClr val="tx2"/>
                </a:solidFill>
                <a:cs typeface="Arial"/>
              </a:rPr>
              <a:t>3. Undertake research to identify the current travel habits and active travel barriers at your school.</a:t>
            </a:r>
          </a:p>
        </p:txBody>
      </p:sp>
    </p:spTree>
    <p:extLst>
      <p:ext uri="{BB962C8B-B14F-4D97-AF65-F5344CB8AC3E}">
        <p14:creationId xmlns:p14="http://schemas.microsoft.com/office/powerpoint/2010/main" val="109787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Picture 10" descr="Face emoji expressing a happy mood. 6828449 Vector Art at Vecteezy">
            <a:extLst>
              <a:ext uri="{FF2B5EF4-FFF2-40B4-BE49-F238E27FC236}">
                <a16:creationId xmlns:a16="http://schemas.microsoft.com/office/drawing/2014/main" id="{4194D9D7-1608-010F-05A6-A7AF220300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9615" y="3417949"/>
            <a:ext cx="781313" cy="781313"/>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5A4D065A-84BF-104F-108F-A33477D9E170}"/>
              </a:ext>
            </a:extLst>
          </p:cNvPr>
          <p:cNvSpPr/>
          <p:nvPr/>
        </p:nvSpPr>
        <p:spPr>
          <a:xfrm>
            <a:off x="308601" y="618143"/>
            <a:ext cx="6482080" cy="1200329"/>
          </a:xfrm>
          <a:prstGeom prst="rect">
            <a:avLst/>
          </a:prstGeom>
        </p:spPr>
        <p:txBody>
          <a:bodyPr wrap="square">
            <a:spAutoFit/>
          </a:bodyPr>
          <a:lstStyle/>
          <a:p>
            <a:r>
              <a:rPr lang="en-US" sz="3600" b="1" dirty="0">
                <a:cs typeface="Arial"/>
              </a:rPr>
              <a:t>What is Active Travel and why is it important?</a:t>
            </a:r>
            <a:endParaRPr lang="en-GB" sz="3600" dirty="0"/>
          </a:p>
        </p:txBody>
      </p:sp>
      <p:pic>
        <p:nvPicPr>
          <p:cNvPr id="1026" name="Picture 2" descr="Traffic Calming in School Zones &amp; Areas | Traffic Logix">
            <a:extLst>
              <a:ext uri="{FF2B5EF4-FFF2-40B4-BE49-F238E27FC236}">
                <a16:creationId xmlns:a16="http://schemas.microsoft.com/office/drawing/2014/main" id="{B5A95936-772A-E337-AD46-41C37E68FD5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580" y="2228991"/>
            <a:ext cx="3402061" cy="170103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What is preventing children in the UK from cycling to school? metroSTOR">
            <a:extLst>
              <a:ext uri="{FF2B5EF4-FFF2-40B4-BE49-F238E27FC236}">
                <a16:creationId xmlns:a16="http://schemas.microsoft.com/office/drawing/2014/main" id="{C7140F35-792D-6700-528C-6292F5B48D2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69016" y="1685925"/>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op Reasons To Ride A Scooter To School | Decathlon">
            <a:extLst>
              <a:ext uri="{FF2B5EF4-FFF2-40B4-BE49-F238E27FC236}">
                <a16:creationId xmlns:a16="http://schemas.microsoft.com/office/drawing/2014/main" id="{682AAA66-540B-9FB7-1D5E-547A57E8722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1533" y="4457167"/>
            <a:ext cx="2600215" cy="173032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6BDAF2B9-1E8A-10ED-F40C-9EA2E5ACD250}"/>
              </a:ext>
            </a:extLst>
          </p:cNvPr>
          <p:cNvSpPr txBox="1"/>
          <p:nvPr/>
        </p:nvSpPr>
        <p:spPr>
          <a:xfrm>
            <a:off x="3690565" y="2095292"/>
            <a:ext cx="2272937" cy="646331"/>
          </a:xfrm>
          <a:prstGeom prst="rect">
            <a:avLst/>
          </a:prstGeom>
          <a:noFill/>
        </p:spPr>
        <p:txBody>
          <a:bodyPr wrap="square" rtlCol="0">
            <a:spAutoFit/>
          </a:bodyPr>
          <a:lstStyle/>
          <a:p>
            <a:pPr algn="ctr"/>
            <a:r>
              <a:rPr lang="en-GB" dirty="0"/>
              <a:t>Improves physical health.</a:t>
            </a:r>
          </a:p>
        </p:txBody>
      </p:sp>
      <p:sp>
        <p:nvSpPr>
          <p:cNvPr id="7" name="TextBox 6">
            <a:extLst>
              <a:ext uri="{FF2B5EF4-FFF2-40B4-BE49-F238E27FC236}">
                <a16:creationId xmlns:a16="http://schemas.microsoft.com/office/drawing/2014/main" id="{82F361D1-BF3D-C390-2964-A5A5E779DE78}"/>
              </a:ext>
            </a:extLst>
          </p:cNvPr>
          <p:cNvSpPr txBox="1"/>
          <p:nvPr/>
        </p:nvSpPr>
        <p:spPr>
          <a:xfrm>
            <a:off x="6096409" y="3607961"/>
            <a:ext cx="2272937" cy="646331"/>
          </a:xfrm>
          <a:prstGeom prst="rect">
            <a:avLst/>
          </a:prstGeom>
          <a:noFill/>
        </p:spPr>
        <p:txBody>
          <a:bodyPr wrap="square" rtlCol="0">
            <a:spAutoFit/>
          </a:bodyPr>
          <a:lstStyle/>
          <a:p>
            <a:pPr algn="ctr"/>
            <a:r>
              <a:rPr lang="en-GB" dirty="0"/>
              <a:t>Improves mental wellbeing.</a:t>
            </a:r>
          </a:p>
        </p:txBody>
      </p:sp>
      <p:sp>
        <p:nvSpPr>
          <p:cNvPr id="8" name="TextBox 7">
            <a:extLst>
              <a:ext uri="{FF2B5EF4-FFF2-40B4-BE49-F238E27FC236}">
                <a16:creationId xmlns:a16="http://schemas.microsoft.com/office/drawing/2014/main" id="{83FF5FC1-2FD8-4BA2-1706-52085FFA4F41}"/>
              </a:ext>
            </a:extLst>
          </p:cNvPr>
          <p:cNvSpPr txBox="1"/>
          <p:nvPr/>
        </p:nvSpPr>
        <p:spPr>
          <a:xfrm>
            <a:off x="1007855" y="4066113"/>
            <a:ext cx="2272937" cy="646331"/>
          </a:xfrm>
          <a:prstGeom prst="rect">
            <a:avLst/>
          </a:prstGeom>
          <a:noFill/>
        </p:spPr>
        <p:txBody>
          <a:bodyPr wrap="square" rtlCol="0">
            <a:spAutoFit/>
          </a:bodyPr>
          <a:lstStyle/>
          <a:p>
            <a:pPr algn="ctr"/>
            <a:r>
              <a:rPr lang="en-GB" dirty="0"/>
              <a:t>Helps the local environment.</a:t>
            </a:r>
          </a:p>
        </p:txBody>
      </p:sp>
      <p:sp>
        <p:nvSpPr>
          <p:cNvPr id="9" name="TextBox 8">
            <a:extLst>
              <a:ext uri="{FF2B5EF4-FFF2-40B4-BE49-F238E27FC236}">
                <a16:creationId xmlns:a16="http://schemas.microsoft.com/office/drawing/2014/main" id="{331B320F-5761-98B4-2CB9-EE955D2B5CDB}"/>
              </a:ext>
            </a:extLst>
          </p:cNvPr>
          <p:cNvSpPr txBox="1"/>
          <p:nvPr/>
        </p:nvSpPr>
        <p:spPr>
          <a:xfrm>
            <a:off x="6169016" y="5264162"/>
            <a:ext cx="2272937" cy="923330"/>
          </a:xfrm>
          <a:prstGeom prst="rect">
            <a:avLst/>
          </a:prstGeom>
          <a:noFill/>
        </p:spPr>
        <p:txBody>
          <a:bodyPr wrap="square" rtlCol="0">
            <a:spAutoFit/>
          </a:bodyPr>
          <a:lstStyle/>
          <a:p>
            <a:pPr algn="ctr"/>
            <a:r>
              <a:rPr lang="en-GB" dirty="0"/>
              <a:t>Helps us to socialise with friends and family.</a:t>
            </a:r>
          </a:p>
        </p:txBody>
      </p:sp>
      <p:pic>
        <p:nvPicPr>
          <p:cNvPr id="1032" name="Picture 8" descr="5 tips to keep your brain healthy - Mayo Clinic Health System">
            <a:extLst>
              <a:ext uri="{FF2B5EF4-FFF2-40B4-BE49-F238E27FC236}">
                <a16:creationId xmlns:a16="http://schemas.microsoft.com/office/drawing/2014/main" id="{86132CA3-A80F-11DA-25FC-8CEB37ED30E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94246" y="4278710"/>
            <a:ext cx="1716133" cy="961034"/>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Free Tree Clipart - Animations of Trees">
            <a:extLst>
              <a:ext uri="{FF2B5EF4-FFF2-40B4-BE49-F238E27FC236}">
                <a16:creationId xmlns:a16="http://schemas.microsoft.com/office/drawing/2014/main" id="{17972988-1D3A-01A2-6F25-59694491062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9891" y="4838559"/>
            <a:ext cx="1324475" cy="1238841"/>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Blue Footprint Png Clip - Foot Print Clip Art - Free Transparent PNG  Download - PNGkey">
            <a:extLst>
              <a:ext uri="{FF2B5EF4-FFF2-40B4-BE49-F238E27FC236}">
                <a16:creationId xmlns:a16="http://schemas.microsoft.com/office/drawing/2014/main" id="{32C7DCFD-FAC3-23B2-960B-43DE4E2489D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1860" y="2843061"/>
            <a:ext cx="696232" cy="1419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437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Emoji Face PNG Images, Free Transparent Emoji Face Download - KindPNG">
            <a:extLst>
              <a:ext uri="{FF2B5EF4-FFF2-40B4-BE49-F238E27FC236}">
                <a16:creationId xmlns:a16="http://schemas.microsoft.com/office/drawing/2014/main" id="{5868C7FD-1EEF-720A-A034-DFC1147948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7983" y="5332216"/>
            <a:ext cx="736947" cy="736947"/>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When You're Confused, Stressed And Overwhelmed, This - Confounded Face Emoji  Transparent PNG - 600x600 - Free Download on NicePNG">
            <a:extLst>
              <a:ext uri="{FF2B5EF4-FFF2-40B4-BE49-F238E27FC236}">
                <a16:creationId xmlns:a16="http://schemas.microsoft.com/office/drawing/2014/main" id="{589CC73E-D62D-4A0F-FCA5-EDF62C3D3BA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7743" y="3664345"/>
            <a:ext cx="874871" cy="709735"/>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14,023 Car Pollution Illustrations &amp; Clip Art - iStock">
            <a:extLst>
              <a:ext uri="{FF2B5EF4-FFF2-40B4-BE49-F238E27FC236}">
                <a16:creationId xmlns:a16="http://schemas.microsoft.com/office/drawing/2014/main" id="{CAD9B0D6-9734-95DF-5332-D8473DA66CB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6475" t="29135" r="7257" b="27059"/>
          <a:stretch/>
        </p:blipFill>
        <p:spPr bwMode="auto">
          <a:xfrm>
            <a:off x="7472308" y="1593334"/>
            <a:ext cx="1397726" cy="70973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Image result for school gate parking">
            <a:hlinkClick r:id="rId6"/>
            <a:extLst>
              <a:ext uri="{FF2B5EF4-FFF2-40B4-BE49-F238E27FC236}">
                <a16:creationId xmlns:a16="http://schemas.microsoft.com/office/drawing/2014/main" id="{D29A1E8D-3505-440B-B22D-9CEFD09622C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70826" y="4145136"/>
            <a:ext cx="2278945" cy="192402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Image result for air pollution caused by car">
            <a:hlinkClick r:id="rId8"/>
            <a:extLst>
              <a:ext uri="{FF2B5EF4-FFF2-40B4-BE49-F238E27FC236}">
                <a16:creationId xmlns:a16="http://schemas.microsoft.com/office/drawing/2014/main" id="{70B1D763-4391-4AF0-93B4-8B73FF41C34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10273" y="2303069"/>
            <a:ext cx="2746505" cy="169015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62A3CD26-362F-4321-B655-22CAD0EDA2BF}"/>
              </a:ext>
            </a:extLst>
          </p:cNvPr>
          <p:cNvSpPr/>
          <p:nvPr/>
        </p:nvSpPr>
        <p:spPr>
          <a:xfrm>
            <a:off x="138784" y="294978"/>
            <a:ext cx="6482080" cy="1200329"/>
          </a:xfrm>
          <a:prstGeom prst="rect">
            <a:avLst/>
          </a:prstGeom>
        </p:spPr>
        <p:txBody>
          <a:bodyPr wrap="square">
            <a:spAutoFit/>
          </a:bodyPr>
          <a:lstStyle/>
          <a:p>
            <a:r>
              <a:rPr lang="en-US" sz="3600" b="1" dirty="0">
                <a:solidFill>
                  <a:schemeClr val="tx2"/>
                </a:solidFill>
                <a:cs typeface="Arial"/>
              </a:rPr>
              <a:t>Are there issues outside your school?</a:t>
            </a:r>
            <a:endParaRPr lang="en-GB" sz="3600" dirty="0"/>
          </a:p>
        </p:txBody>
      </p:sp>
      <p:pic>
        <p:nvPicPr>
          <p:cNvPr id="1027" name="Picture 3" descr="Image result for double yellow line parking">
            <a:hlinkClick r:id="rId10"/>
            <a:extLst>
              <a:ext uri="{FF2B5EF4-FFF2-40B4-BE49-F238E27FC236}">
                <a16:creationId xmlns:a16="http://schemas.microsoft.com/office/drawing/2014/main" id="{B3D813C7-79C8-49C7-B448-91401D3CC92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304392" y="4326088"/>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6471960C-4A1F-4437-865A-AF5CA72B4C22}"/>
              </a:ext>
            </a:extLst>
          </p:cNvPr>
          <p:cNvPicPr>
            <a:picLocks noChangeAspect="1"/>
          </p:cNvPicPr>
          <p:nvPr/>
        </p:nvPicPr>
        <p:blipFill>
          <a:blip r:embed="rId12"/>
          <a:stretch>
            <a:fillRect/>
          </a:stretch>
        </p:blipFill>
        <p:spPr>
          <a:xfrm>
            <a:off x="3055251" y="2379603"/>
            <a:ext cx="2619375" cy="1466850"/>
          </a:xfrm>
          <a:prstGeom prst="rect">
            <a:avLst/>
          </a:prstGeom>
        </p:spPr>
      </p:pic>
      <p:pic>
        <p:nvPicPr>
          <p:cNvPr id="2052" name="Picture 4" descr="255 Traffic Jam Pollution Illustrations &amp; Clip Art - iStock">
            <a:extLst>
              <a:ext uri="{FF2B5EF4-FFF2-40B4-BE49-F238E27FC236}">
                <a16:creationId xmlns:a16="http://schemas.microsoft.com/office/drawing/2014/main" id="{B948FE80-46A6-18B4-FFA5-451C59391B0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7751" y="2379603"/>
            <a:ext cx="2039642" cy="1399902"/>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Four Ways to Celebrate Road Safety Week 2019 | WEX Inc.">
            <a:extLst>
              <a:ext uri="{FF2B5EF4-FFF2-40B4-BE49-F238E27FC236}">
                <a16:creationId xmlns:a16="http://schemas.microsoft.com/office/drawing/2014/main" id="{C0BC5728-B976-7569-2C77-90A3A4EBC18B}"/>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7751" y="4432057"/>
            <a:ext cx="28575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8295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a:br>
              <a:rPr lang="en-US" sz="4000" b="1" dirty="0">
                <a:solidFill>
                  <a:srgbClr val="00B0F0"/>
                </a:solidFill>
                <a:latin typeface="Arial"/>
                <a:cs typeface="Arial"/>
              </a:rPr>
            </a:br>
            <a:br>
              <a:rPr lang="en-US" sz="4000" b="1" dirty="0">
                <a:solidFill>
                  <a:srgbClr val="00B0F0"/>
                </a:solidFill>
                <a:latin typeface="Arial"/>
                <a:cs typeface="Arial"/>
              </a:rPr>
            </a:br>
            <a:endParaRPr lang="en-US" sz="4000" b="1" dirty="0">
              <a:solidFill>
                <a:srgbClr val="00B0F0"/>
              </a:solidFill>
              <a:latin typeface="Arial"/>
              <a:cs typeface="Arial"/>
            </a:endParaRPr>
          </a:p>
        </p:txBody>
      </p:sp>
      <p:sp>
        <p:nvSpPr>
          <p:cNvPr id="3" name="Rectangle 2">
            <a:extLst>
              <a:ext uri="{FF2B5EF4-FFF2-40B4-BE49-F238E27FC236}">
                <a16:creationId xmlns:a16="http://schemas.microsoft.com/office/drawing/2014/main" id="{64259113-63B0-4046-1A54-91D24CB26176}"/>
              </a:ext>
            </a:extLst>
          </p:cNvPr>
          <p:cNvSpPr/>
          <p:nvPr/>
        </p:nvSpPr>
        <p:spPr>
          <a:xfrm>
            <a:off x="408272" y="430619"/>
            <a:ext cx="5840128" cy="1200329"/>
          </a:xfrm>
          <a:prstGeom prst="rect">
            <a:avLst/>
          </a:prstGeom>
        </p:spPr>
        <p:txBody>
          <a:bodyPr wrap="square">
            <a:spAutoFit/>
          </a:bodyPr>
          <a:lstStyle/>
          <a:p>
            <a:r>
              <a:rPr lang="en-US" sz="3600" b="1" dirty="0">
                <a:solidFill>
                  <a:srgbClr val="1F497D"/>
                </a:solidFill>
                <a:ea typeface="+mj-ea"/>
                <a:cs typeface="Arial"/>
              </a:rPr>
              <a:t>Why don’t more people walk and cycle to school?</a:t>
            </a:r>
            <a:endParaRPr lang="en-GB" sz="3600" dirty="0"/>
          </a:p>
        </p:txBody>
      </p:sp>
      <p:sp>
        <p:nvSpPr>
          <p:cNvPr id="4" name="Rectangle 3">
            <a:extLst>
              <a:ext uri="{FF2B5EF4-FFF2-40B4-BE49-F238E27FC236}">
                <a16:creationId xmlns:a16="http://schemas.microsoft.com/office/drawing/2014/main" id="{FD17BAAD-6114-FDC7-0F0A-2448710A481B}"/>
              </a:ext>
            </a:extLst>
          </p:cNvPr>
          <p:cNvSpPr/>
          <p:nvPr/>
        </p:nvSpPr>
        <p:spPr>
          <a:xfrm>
            <a:off x="775775" y="1697317"/>
            <a:ext cx="7904480" cy="830997"/>
          </a:xfrm>
          <a:prstGeom prst="rect">
            <a:avLst/>
          </a:prstGeom>
        </p:spPr>
        <p:txBody>
          <a:bodyPr wrap="square">
            <a:spAutoFit/>
          </a:bodyPr>
          <a:lstStyle/>
          <a:p>
            <a:pPr algn="ctr"/>
            <a:r>
              <a:rPr lang="en-GB" sz="2400" dirty="0"/>
              <a:t>Choose the top three </a:t>
            </a:r>
            <a:r>
              <a:rPr lang="en-GB" sz="2400" b="1" dirty="0"/>
              <a:t>BARRIERS</a:t>
            </a:r>
            <a:r>
              <a:rPr lang="en-GB" sz="2400" dirty="0"/>
              <a:t> for students in YOUR school</a:t>
            </a:r>
          </a:p>
          <a:p>
            <a:pPr algn="ctr"/>
            <a:r>
              <a:rPr lang="en-GB" sz="2400" dirty="0"/>
              <a:t>Be ready to explain them to the class!</a:t>
            </a:r>
          </a:p>
        </p:txBody>
      </p:sp>
      <p:sp>
        <p:nvSpPr>
          <p:cNvPr id="5" name="Oval 4">
            <a:extLst>
              <a:ext uri="{FF2B5EF4-FFF2-40B4-BE49-F238E27FC236}">
                <a16:creationId xmlns:a16="http://schemas.microsoft.com/office/drawing/2014/main" id="{2AAC63FF-5319-74D8-311D-5BB2EF12BD45}"/>
              </a:ext>
            </a:extLst>
          </p:cNvPr>
          <p:cNvSpPr/>
          <p:nvPr/>
        </p:nvSpPr>
        <p:spPr>
          <a:xfrm>
            <a:off x="1115830" y="2647024"/>
            <a:ext cx="1576411" cy="1513513"/>
          </a:xfrm>
          <a:prstGeom prst="ellipse">
            <a:avLst/>
          </a:prstGeom>
          <a:solidFill>
            <a:srgbClr val="00B0F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400" dirty="0">
                <a:solidFill>
                  <a:schemeClr val="tx1"/>
                </a:solidFill>
              </a:rPr>
              <a:t>Distance</a:t>
            </a:r>
          </a:p>
        </p:txBody>
      </p:sp>
      <p:sp>
        <p:nvSpPr>
          <p:cNvPr id="6" name="Oval 5">
            <a:extLst>
              <a:ext uri="{FF2B5EF4-FFF2-40B4-BE49-F238E27FC236}">
                <a16:creationId xmlns:a16="http://schemas.microsoft.com/office/drawing/2014/main" id="{5F81D304-19FB-3D11-E273-1A99E250E097}"/>
              </a:ext>
            </a:extLst>
          </p:cNvPr>
          <p:cNvSpPr/>
          <p:nvPr/>
        </p:nvSpPr>
        <p:spPr>
          <a:xfrm>
            <a:off x="2924536" y="2647024"/>
            <a:ext cx="1576411" cy="1513513"/>
          </a:xfrm>
          <a:prstGeom prst="ellipse">
            <a:avLst/>
          </a:prstGeom>
          <a:solidFill>
            <a:srgbClr val="00B0F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400" dirty="0">
                <a:solidFill>
                  <a:schemeClr val="tx1"/>
                </a:solidFill>
              </a:rPr>
              <a:t>Safety</a:t>
            </a:r>
          </a:p>
        </p:txBody>
      </p:sp>
      <p:sp>
        <p:nvSpPr>
          <p:cNvPr id="7" name="Oval 6">
            <a:extLst>
              <a:ext uri="{FF2B5EF4-FFF2-40B4-BE49-F238E27FC236}">
                <a16:creationId xmlns:a16="http://schemas.microsoft.com/office/drawing/2014/main" id="{D777E3AC-39CA-A8AE-BBF4-A270AEDF88DA}"/>
              </a:ext>
            </a:extLst>
          </p:cNvPr>
          <p:cNvSpPr/>
          <p:nvPr/>
        </p:nvSpPr>
        <p:spPr>
          <a:xfrm>
            <a:off x="4728015" y="2647024"/>
            <a:ext cx="1576411" cy="1513513"/>
          </a:xfrm>
          <a:prstGeom prst="ellipse">
            <a:avLst/>
          </a:prstGeom>
          <a:solidFill>
            <a:srgbClr val="00B0F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400" dirty="0">
                <a:solidFill>
                  <a:schemeClr val="tx1"/>
                </a:solidFill>
              </a:rPr>
              <a:t>Cost</a:t>
            </a:r>
          </a:p>
        </p:txBody>
      </p:sp>
      <p:sp>
        <p:nvSpPr>
          <p:cNvPr id="8" name="Oval 7">
            <a:extLst>
              <a:ext uri="{FF2B5EF4-FFF2-40B4-BE49-F238E27FC236}">
                <a16:creationId xmlns:a16="http://schemas.microsoft.com/office/drawing/2014/main" id="{AE768CC7-8A49-7AEC-CCFD-B5462529D35D}"/>
              </a:ext>
            </a:extLst>
          </p:cNvPr>
          <p:cNvSpPr/>
          <p:nvPr/>
        </p:nvSpPr>
        <p:spPr>
          <a:xfrm>
            <a:off x="6531493" y="2647024"/>
            <a:ext cx="1576411" cy="1513513"/>
          </a:xfrm>
          <a:prstGeom prst="ellipse">
            <a:avLst/>
          </a:prstGeom>
          <a:solidFill>
            <a:srgbClr val="00B0F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400" dirty="0">
                <a:solidFill>
                  <a:schemeClr val="tx1"/>
                </a:solidFill>
              </a:rPr>
              <a:t>Energy</a:t>
            </a:r>
          </a:p>
        </p:txBody>
      </p:sp>
      <p:sp>
        <p:nvSpPr>
          <p:cNvPr id="9" name="Oval 8">
            <a:extLst>
              <a:ext uri="{FF2B5EF4-FFF2-40B4-BE49-F238E27FC236}">
                <a16:creationId xmlns:a16="http://schemas.microsoft.com/office/drawing/2014/main" id="{FCD46B4E-5764-AE5A-B199-35344699F7A7}"/>
              </a:ext>
            </a:extLst>
          </p:cNvPr>
          <p:cNvSpPr/>
          <p:nvPr/>
        </p:nvSpPr>
        <p:spPr>
          <a:xfrm>
            <a:off x="1115830" y="4324950"/>
            <a:ext cx="1576411" cy="1513513"/>
          </a:xfrm>
          <a:prstGeom prst="ellipse">
            <a:avLst/>
          </a:prstGeom>
          <a:solidFill>
            <a:srgbClr val="00B0F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400" dirty="0">
                <a:solidFill>
                  <a:schemeClr val="tx1"/>
                </a:solidFill>
              </a:rPr>
              <a:t>Laziness</a:t>
            </a:r>
          </a:p>
        </p:txBody>
      </p:sp>
      <p:sp>
        <p:nvSpPr>
          <p:cNvPr id="10" name="Oval 9">
            <a:extLst>
              <a:ext uri="{FF2B5EF4-FFF2-40B4-BE49-F238E27FC236}">
                <a16:creationId xmlns:a16="http://schemas.microsoft.com/office/drawing/2014/main" id="{13928CB8-F0BF-027B-12C0-75AB20380F2C}"/>
              </a:ext>
            </a:extLst>
          </p:cNvPr>
          <p:cNvSpPr/>
          <p:nvPr/>
        </p:nvSpPr>
        <p:spPr>
          <a:xfrm>
            <a:off x="2924536" y="4324950"/>
            <a:ext cx="1576411" cy="1513513"/>
          </a:xfrm>
          <a:prstGeom prst="ellipse">
            <a:avLst/>
          </a:prstGeom>
          <a:solidFill>
            <a:srgbClr val="00B0F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400" dirty="0">
                <a:solidFill>
                  <a:schemeClr val="tx1"/>
                </a:solidFill>
              </a:rPr>
              <a:t>Parents</a:t>
            </a:r>
          </a:p>
        </p:txBody>
      </p:sp>
      <p:sp>
        <p:nvSpPr>
          <p:cNvPr id="11" name="Oval 10">
            <a:extLst>
              <a:ext uri="{FF2B5EF4-FFF2-40B4-BE49-F238E27FC236}">
                <a16:creationId xmlns:a16="http://schemas.microsoft.com/office/drawing/2014/main" id="{C5281A64-1014-3A48-6F02-3E777B00B993}"/>
              </a:ext>
            </a:extLst>
          </p:cNvPr>
          <p:cNvSpPr/>
          <p:nvPr/>
        </p:nvSpPr>
        <p:spPr>
          <a:xfrm>
            <a:off x="4728015" y="4324950"/>
            <a:ext cx="1576411" cy="1513513"/>
          </a:xfrm>
          <a:prstGeom prst="ellipse">
            <a:avLst/>
          </a:prstGeom>
          <a:solidFill>
            <a:srgbClr val="00B0F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400" dirty="0">
                <a:solidFill>
                  <a:schemeClr val="tx1"/>
                </a:solidFill>
              </a:rPr>
              <a:t>Weather</a:t>
            </a:r>
          </a:p>
        </p:txBody>
      </p:sp>
      <p:sp>
        <p:nvSpPr>
          <p:cNvPr id="12" name="Oval 11">
            <a:extLst>
              <a:ext uri="{FF2B5EF4-FFF2-40B4-BE49-F238E27FC236}">
                <a16:creationId xmlns:a16="http://schemas.microsoft.com/office/drawing/2014/main" id="{B819CA6C-E80D-1802-47DD-F6B51CF9E62A}"/>
              </a:ext>
            </a:extLst>
          </p:cNvPr>
          <p:cNvSpPr/>
          <p:nvPr/>
        </p:nvSpPr>
        <p:spPr>
          <a:xfrm>
            <a:off x="6531493" y="4324950"/>
            <a:ext cx="1576411" cy="1513513"/>
          </a:xfrm>
          <a:prstGeom prst="ellipse">
            <a:avLst/>
          </a:prstGeom>
          <a:solidFill>
            <a:srgbClr val="00B0F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400" dirty="0">
                <a:solidFill>
                  <a:schemeClr val="tx1"/>
                </a:solidFill>
              </a:rPr>
              <a:t>Time</a:t>
            </a:r>
          </a:p>
        </p:txBody>
      </p:sp>
    </p:spTree>
    <p:extLst>
      <p:ext uri="{BB962C8B-B14F-4D97-AF65-F5344CB8AC3E}">
        <p14:creationId xmlns:p14="http://schemas.microsoft.com/office/powerpoint/2010/main" val="2510291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a:br>
              <a:rPr lang="en-US" sz="4000" b="1" dirty="0">
                <a:solidFill>
                  <a:srgbClr val="00B0F0"/>
                </a:solidFill>
                <a:latin typeface="Arial"/>
                <a:cs typeface="Arial"/>
              </a:rPr>
            </a:br>
            <a:br>
              <a:rPr lang="en-US" sz="4000" b="1" dirty="0">
                <a:solidFill>
                  <a:srgbClr val="00B0F0"/>
                </a:solidFill>
                <a:latin typeface="Arial"/>
                <a:cs typeface="Arial"/>
              </a:rPr>
            </a:br>
            <a:endParaRPr lang="en-US" sz="4000" b="1" dirty="0">
              <a:solidFill>
                <a:srgbClr val="00B0F0"/>
              </a:solidFill>
              <a:latin typeface="Arial"/>
              <a:cs typeface="Arial"/>
            </a:endParaRPr>
          </a:p>
        </p:txBody>
      </p:sp>
      <p:sp>
        <p:nvSpPr>
          <p:cNvPr id="3" name="Rectangle 2">
            <a:extLst>
              <a:ext uri="{FF2B5EF4-FFF2-40B4-BE49-F238E27FC236}">
                <a16:creationId xmlns:a16="http://schemas.microsoft.com/office/drawing/2014/main" id="{DB768CD0-8160-7C9E-64A4-262CEAD942B7}"/>
              </a:ext>
            </a:extLst>
          </p:cNvPr>
          <p:cNvSpPr/>
          <p:nvPr/>
        </p:nvSpPr>
        <p:spPr>
          <a:xfrm>
            <a:off x="408272" y="430619"/>
            <a:ext cx="5840128" cy="769441"/>
          </a:xfrm>
          <a:prstGeom prst="rect">
            <a:avLst/>
          </a:prstGeom>
        </p:spPr>
        <p:txBody>
          <a:bodyPr wrap="square">
            <a:spAutoFit/>
          </a:bodyPr>
          <a:lstStyle/>
          <a:p>
            <a:r>
              <a:rPr lang="en-US" sz="4400" b="1" dirty="0">
                <a:ea typeface="+mj-ea"/>
                <a:cs typeface="Arial"/>
              </a:rPr>
              <a:t>Active Travel Benefits:</a:t>
            </a:r>
            <a:endParaRPr lang="en-GB" dirty="0"/>
          </a:p>
        </p:txBody>
      </p:sp>
      <p:grpSp>
        <p:nvGrpSpPr>
          <p:cNvPr id="4" name="Group 3">
            <a:extLst>
              <a:ext uri="{FF2B5EF4-FFF2-40B4-BE49-F238E27FC236}">
                <a16:creationId xmlns:a16="http://schemas.microsoft.com/office/drawing/2014/main" id="{9085F4D4-A0D5-FAE4-17C6-86C0B804C1A6}"/>
              </a:ext>
            </a:extLst>
          </p:cNvPr>
          <p:cNvGrpSpPr/>
          <p:nvPr/>
        </p:nvGrpSpPr>
        <p:grpSpPr>
          <a:xfrm>
            <a:off x="197205" y="1494951"/>
            <a:ext cx="8864805" cy="1576576"/>
            <a:chOff x="66120" y="1079086"/>
            <a:chExt cx="9493497" cy="1688387"/>
          </a:xfrm>
        </p:grpSpPr>
        <p:pic>
          <p:nvPicPr>
            <p:cNvPr id="5" name="Picture 4">
              <a:extLst>
                <a:ext uri="{FF2B5EF4-FFF2-40B4-BE49-F238E27FC236}">
                  <a16:creationId xmlns:a16="http://schemas.microsoft.com/office/drawing/2014/main" id="{865CE8B6-71EB-6A25-8D99-5AACE2CB95C2}"/>
                </a:ext>
              </a:extLst>
            </p:cNvPr>
            <p:cNvPicPr>
              <a:picLocks noChangeAspect="1"/>
            </p:cNvPicPr>
            <p:nvPr/>
          </p:nvPicPr>
          <p:blipFill>
            <a:blip r:embed="rId3"/>
            <a:stretch>
              <a:fillRect/>
            </a:stretch>
          </p:blipFill>
          <p:spPr>
            <a:xfrm>
              <a:off x="1585016" y="1210266"/>
              <a:ext cx="1529064" cy="1536345"/>
            </a:xfrm>
            <a:prstGeom prst="rect">
              <a:avLst/>
            </a:prstGeom>
          </p:spPr>
        </p:pic>
        <p:pic>
          <p:nvPicPr>
            <p:cNvPr id="6" name="Picture 5">
              <a:extLst>
                <a:ext uri="{FF2B5EF4-FFF2-40B4-BE49-F238E27FC236}">
                  <a16:creationId xmlns:a16="http://schemas.microsoft.com/office/drawing/2014/main" id="{3DAA836B-A2FB-B8E8-A9C4-56DEFD5BC677}"/>
                </a:ext>
              </a:extLst>
            </p:cNvPr>
            <p:cNvPicPr>
              <a:picLocks noChangeAspect="1"/>
            </p:cNvPicPr>
            <p:nvPr/>
          </p:nvPicPr>
          <p:blipFill>
            <a:blip r:embed="rId4"/>
            <a:stretch>
              <a:fillRect/>
            </a:stretch>
          </p:blipFill>
          <p:spPr>
            <a:xfrm>
              <a:off x="3096466" y="1162602"/>
              <a:ext cx="1656202" cy="1561353"/>
            </a:xfrm>
            <a:prstGeom prst="rect">
              <a:avLst/>
            </a:prstGeom>
          </p:spPr>
        </p:pic>
        <p:pic>
          <p:nvPicPr>
            <p:cNvPr id="7" name="Picture 6">
              <a:extLst>
                <a:ext uri="{FF2B5EF4-FFF2-40B4-BE49-F238E27FC236}">
                  <a16:creationId xmlns:a16="http://schemas.microsoft.com/office/drawing/2014/main" id="{BEADCC2F-9E0B-2C1B-67FF-957D4BF7EFF6}"/>
                </a:ext>
              </a:extLst>
            </p:cNvPr>
            <p:cNvPicPr>
              <a:picLocks noChangeAspect="1"/>
            </p:cNvPicPr>
            <p:nvPr/>
          </p:nvPicPr>
          <p:blipFill>
            <a:blip r:embed="rId5"/>
            <a:stretch>
              <a:fillRect/>
            </a:stretch>
          </p:blipFill>
          <p:spPr>
            <a:xfrm>
              <a:off x="6159783" y="1079086"/>
              <a:ext cx="1870097" cy="1688387"/>
            </a:xfrm>
            <a:prstGeom prst="rect">
              <a:avLst/>
            </a:prstGeom>
          </p:spPr>
        </p:pic>
        <p:pic>
          <p:nvPicPr>
            <p:cNvPr id="8" name="Picture 7">
              <a:extLst>
                <a:ext uri="{FF2B5EF4-FFF2-40B4-BE49-F238E27FC236}">
                  <a16:creationId xmlns:a16="http://schemas.microsoft.com/office/drawing/2014/main" id="{A17A11D2-D299-E688-79E4-46D76C01554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7897902" y="1229393"/>
              <a:ext cx="1661715" cy="1517218"/>
            </a:xfrm>
            <a:prstGeom prst="rect">
              <a:avLst/>
            </a:prstGeom>
          </p:spPr>
        </p:pic>
        <p:pic>
          <p:nvPicPr>
            <p:cNvPr id="9" name="Picture 8">
              <a:extLst>
                <a:ext uri="{FF2B5EF4-FFF2-40B4-BE49-F238E27FC236}">
                  <a16:creationId xmlns:a16="http://schemas.microsoft.com/office/drawing/2014/main" id="{F6E30C93-4883-8E6B-C011-4DAAC2AC7CAE}"/>
                </a:ext>
              </a:extLst>
            </p:cNvPr>
            <p:cNvPicPr>
              <a:picLocks noChangeAspect="1"/>
            </p:cNvPicPr>
            <p:nvPr/>
          </p:nvPicPr>
          <p:blipFill>
            <a:blip r:embed="rId7"/>
            <a:stretch>
              <a:fillRect/>
            </a:stretch>
          </p:blipFill>
          <p:spPr>
            <a:xfrm>
              <a:off x="4768518" y="1120094"/>
              <a:ext cx="1481415" cy="1554753"/>
            </a:xfrm>
            <a:prstGeom prst="rect">
              <a:avLst/>
            </a:prstGeom>
          </p:spPr>
        </p:pic>
        <p:pic>
          <p:nvPicPr>
            <p:cNvPr id="10" name="Picture 9">
              <a:extLst>
                <a:ext uri="{FF2B5EF4-FFF2-40B4-BE49-F238E27FC236}">
                  <a16:creationId xmlns:a16="http://schemas.microsoft.com/office/drawing/2014/main" id="{9FA50F1D-EE47-7ED5-4142-8EADED5962D5}"/>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6120" y="1217413"/>
              <a:ext cx="1477204" cy="1451735"/>
            </a:xfrm>
            <a:prstGeom prst="rect">
              <a:avLst/>
            </a:prstGeom>
          </p:spPr>
        </p:pic>
      </p:grpSp>
      <p:graphicFrame>
        <p:nvGraphicFramePr>
          <p:cNvPr id="11" name="Table 10">
            <a:extLst>
              <a:ext uri="{FF2B5EF4-FFF2-40B4-BE49-F238E27FC236}">
                <a16:creationId xmlns:a16="http://schemas.microsoft.com/office/drawing/2014/main" id="{D0714DE5-A500-02F4-FE44-B7444798F765}"/>
              </a:ext>
            </a:extLst>
          </p:cNvPr>
          <p:cNvGraphicFramePr>
            <a:graphicFrameLocks noGrp="1"/>
          </p:cNvGraphicFramePr>
          <p:nvPr/>
        </p:nvGraphicFramePr>
        <p:xfrm>
          <a:off x="295064" y="3573419"/>
          <a:ext cx="8553872" cy="2316480"/>
        </p:xfrm>
        <a:graphic>
          <a:graphicData uri="http://schemas.openxmlformats.org/drawingml/2006/table">
            <a:tbl>
              <a:tblPr firstRow="1" bandRow="1">
                <a:tableStyleId>{F5AB1C69-6EDB-4FF4-983F-18BD219EF322}</a:tableStyleId>
              </a:tblPr>
              <a:tblGrid>
                <a:gridCol w="2872466">
                  <a:extLst>
                    <a:ext uri="{9D8B030D-6E8A-4147-A177-3AD203B41FA5}">
                      <a16:colId xmlns:a16="http://schemas.microsoft.com/office/drawing/2014/main" val="3357769402"/>
                    </a:ext>
                  </a:extLst>
                </a:gridCol>
                <a:gridCol w="2863780">
                  <a:extLst>
                    <a:ext uri="{9D8B030D-6E8A-4147-A177-3AD203B41FA5}">
                      <a16:colId xmlns:a16="http://schemas.microsoft.com/office/drawing/2014/main" val="4284282557"/>
                    </a:ext>
                  </a:extLst>
                </a:gridCol>
                <a:gridCol w="2817626">
                  <a:extLst>
                    <a:ext uri="{9D8B030D-6E8A-4147-A177-3AD203B41FA5}">
                      <a16:colId xmlns:a16="http://schemas.microsoft.com/office/drawing/2014/main" val="3462014928"/>
                    </a:ext>
                  </a:extLst>
                </a:gridCol>
              </a:tblGrid>
              <a:tr h="370840">
                <a:tc>
                  <a:txBody>
                    <a:bodyPr/>
                    <a:lstStyle/>
                    <a:p>
                      <a:pPr algn="ctr"/>
                      <a:r>
                        <a:rPr lang="en-GB" sz="3200" dirty="0"/>
                        <a:t>ENVIRONMENT</a:t>
                      </a:r>
                    </a:p>
                  </a:txBody>
                  <a:tcPr/>
                </a:tc>
                <a:tc>
                  <a:txBody>
                    <a:bodyPr/>
                    <a:lstStyle/>
                    <a:p>
                      <a:pPr algn="ctr"/>
                      <a:r>
                        <a:rPr lang="en-GB" sz="3200" dirty="0"/>
                        <a:t>HEALTH</a:t>
                      </a:r>
                    </a:p>
                  </a:txBody>
                  <a:tcPr/>
                </a:tc>
                <a:tc>
                  <a:txBody>
                    <a:bodyPr/>
                    <a:lstStyle/>
                    <a:p>
                      <a:pPr algn="ctr"/>
                      <a:r>
                        <a:rPr lang="en-GB" sz="3200" dirty="0"/>
                        <a:t>SOCIAL</a:t>
                      </a:r>
                    </a:p>
                  </a:txBody>
                  <a:tcPr/>
                </a:tc>
                <a:extLst>
                  <a:ext uri="{0D108BD9-81ED-4DB2-BD59-A6C34878D82A}">
                    <a16:rowId xmlns:a16="http://schemas.microsoft.com/office/drawing/2014/main" val="425418452"/>
                  </a:ext>
                </a:extLst>
              </a:tr>
              <a:tr h="370840">
                <a:tc>
                  <a:txBody>
                    <a:bodyPr/>
                    <a:lstStyle/>
                    <a:p>
                      <a:endParaRPr lang="en-GB" dirty="0"/>
                    </a:p>
                    <a:p>
                      <a:endParaRPr lang="en-GB" dirty="0"/>
                    </a:p>
                    <a:p>
                      <a:endParaRPr lang="en-GB" dirty="0"/>
                    </a:p>
                    <a:p>
                      <a:endParaRPr lang="en-GB" dirty="0"/>
                    </a:p>
                    <a:p>
                      <a:endParaRPr lang="en-GB" dirty="0"/>
                    </a:p>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272983504"/>
                  </a:ext>
                </a:extLst>
              </a:tr>
            </a:tbl>
          </a:graphicData>
        </a:graphic>
      </p:graphicFrame>
    </p:spTree>
    <p:extLst>
      <p:ext uri="{BB962C8B-B14F-4D97-AF65-F5344CB8AC3E}">
        <p14:creationId xmlns:p14="http://schemas.microsoft.com/office/powerpoint/2010/main" val="2261576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a:br>
              <a:rPr lang="en-US" sz="4000" b="1" dirty="0">
                <a:solidFill>
                  <a:srgbClr val="00B0F0"/>
                </a:solidFill>
                <a:latin typeface="Arial"/>
                <a:cs typeface="Arial"/>
              </a:rPr>
            </a:br>
            <a:br>
              <a:rPr lang="en-US" sz="4000" b="1" dirty="0">
                <a:solidFill>
                  <a:srgbClr val="00B0F0"/>
                </a:solidFill>
                <a:latin typeface="Arial"/>
                <a:cs typeface="Arial"/>
              </a:rPr>
            </a:br>
            <a:endParaRPr lang="en-US" sz="4000" b="1" dirty="0">
              <a:solidFill>
                <a:srgbClr val="00B0F0"/>
              </a:solidFill>
              <a:latin typeface="Arial"/>
              <a:cs typeface="Arial"/>
            </a:endParaRPr>
          </a:p>
        </p:txBody>
      </p:sp>
      <p:sp>
        <p:nvSpPr>
          <p:cNvPr id="3" name="Rectangle 2">
            <a:extLst>
              <a:ext uri="{FF2B5EF4-FFF2-40B4-BE49-F238E27FC236}">
                <a16:creationId xmlns:a16="http://schemas.microsoft.com/office/drawing/2014/main" id="{DB768CD0-8160-7C9E-64A4-262CEAD942B7}"/>
              </a:ext>
            </a:extLst>
          </p:cNvPr>
          <p:cNvSpPr/>
          <p:nvPr/>
        </p:nvSpPr>
        <p:spPr>
          <a:xfrm>
            <a:off x="408272" y="430619"/>
            <a:ext cx="5840128" cy="769441"/>
          </a:xfrm>
          <a:prstGeom prst="rect">
            <a:avLst/>
          </a:prstGeom>
        </p:spPr>
        <p:txBody>
          <a:bodyPr wrap="square">
            <a:spAutoFit/>
          </a:bodyPr>
          <a:lstStyle/>
          <a:p>
            <a:r>
              <a:rPr lang="en-US" sz="4400" b="1" dirty="0">
                <a:ea typeface="+mj-ea"/>
                <a:cs typeface="Arial"/>
              </a:rPr>
              <a:t>Active Travel Benefits:</a:t>
            </a:r>
            <a:endParaRPr lang="en-GB" dirty="0"/>
          </a:p>
        </p:txBody>
      </p:sp>
      <p:grpSp>
        <p:nvGrpSpPr>
          <p:cNvPr id="4" name="Group 3">
            <a:extLst>
              <a:ext uri="{FF2B5EF4-FFF2-40B4-BE49-F238E27FC236}">
                <a16:creationId xmlns:a16="http://schemas.microsoft.com/office/drawing/2014/main" id="{9085F4D4-A0D5-FAE4-17C6-86C0B804C1A6}"/>
              </a:ext>
            </a:extLst>
          </p:cNvPr>
          <p:cNvGrpSpPr/>
          <p:nvPr/>
        </p:nvGrpSpPr>
        <p:grpSpPr>
          <a:xfrm>
            <a:off x="197205" y="1494951"/>
            <a:ext cx="8864805" cy="1576576"/>
            <a:chOff x="66120" y="1079086"/>
            <a:chExt cx="9493497" cy="1688387"/>
          </a:xfrm>
        </p:grpSpPr>
        <p:pic>
          <p:nvPicPr>
            <p:cNvPr id="5" name="Picture 4">
              <a:extLst>
                <a:ext uri="{FF2B5EF4-FFF2-40B4-BE49-F238E27FC236}">
                  <a16:creationId xmlns:a16="http://schemas.microsoft.com/office/drawing/2014/main" id="{865CE8B6-71EB-6A25-8D99-5AACE2CB95C2}"/>
                </a:ext>
              </a:extLst>
            </p:cNvPr>
            <p:cNvPicPr>
              <a:picLocks noChangeAspect="1"/>
            </p:cNvPicPr>
            <p:nvPr/>
          </p:nvPicPr>
          <p:blipFill>
            <a:blip r:embed="rId3"/>
            <a:stretch>
              <a:fillRect/>
            </a:stretch>
          </p:blipFill>
          <p:spPr>
            <a:xfrm>
              <a:off x="1585016" y="1210266"/>
              <a:ext cx="1529064" cy="1536345"/>
            </a:xfrm>
            <a:prstGeom prst="rect">
              <a:avLst/>
            </a:prstGeom>
          </p:spPr>
        </p:pic>
        <p:pic>
          <p:nvPicPr>
            <p:cNvPr id="6" name="Picture 5">
              <a:extLst>
                <a:ext uri="{FF2B5EF4-FFF2-40B4-BE49-F238E27FC236}">
                  <a16:creationId xmlns:a16="http://schemas.microsoft.com/office/drawing/2014/main" id="{3DAA836B-A2FB-B8E8-A9C4-56DEFD5BC677}"/>
                </a:ext>
              </a:extLst>
            </p:cNvPr>
            <p:cNvPicPr>
              <a:picLocks noChangeAspect="1"/>
            </p:cNvPicPr>
            <p:nvPr/>
          </p:nvPicPr>
          <p:blipFill>
            <a:blip r:embed="rId4"/>
            <a:stretch>
              <a:fillRect/>
            </a:stretch>
          </p:blipFill>
          <p:spPr>
            <a:xfrm>
              <a:off x="3096466" y="1162602"/>
              <a:ext cx="1656202" cy="1561353"/>
            </a:xfrm>
            <a:prstGeom prst="rect">
              <a:avLst/>
            </a:prstGeom>
          </p:spPr>
        </p:pic>
        <p:pic>
          <p:nvPicPr>
            <p:cNvPr id="7" name="Picture 6">
              <a:extLst>
                <a:ext uri="{FF2B5EF4-FFF2-40B4-BE49-F238E27FC236}">
                  <a16:creationId xmlns:a16="http://schemas.microsoft.com/office/drawing/2014/main" id="{BEADCC2F-9E0B-2C1B-67FF-957D4BF7EFF6}"/>
                </a:ext>
              </a:extLst>
            </p:cNvPr>
            <p:cNvPicPr>
              <a:picLocks noChangeAspect="1"/>
            </p:cNvPicPr>
            <p:nvPr/>
          </p:nvPicPr>
          <p:blipFill>
            <a:blip r:embed="rId5"/>
            <a:stretch>
              <a:fillRect/>
            </a:stretch>
          </p:blipFill>
          <p:spPr>
            <a:xfrm>
              <a:off x="6159783" y="1079086"/>
              <a:ext cx="1870097" cy="1688387"/>
            </a:xfrm>
            <a:prstGeom prst="rect">
              <a:avLst/>
            </a:prstGeom>
          </p:spPr>
        </p:pic>
        <p:pic>
          <p:nvPicPr>
            <p:cNvPr id="8" name="Picture 7">
              <a:extLst>
                <a:ext uri="{FF2B5EF4-FFF2-40B4-BE49-F238E27FC236}">
                  <a16:creationId xmlns:a16="http://schemas.microsoft.com/office/drawing/2014/main" id="{A17A11D2-D299-E688-79E4-46D76C01554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7897902" y="1229393"/>
              <a:ext cx="1661715" cy="1517218"/>
            </a:xfrm>
            <a:prstGeom prst="rect">
              <a:avLst/>
            </a:prstGeom>
          </p:spPr>
        </p:pic>
        <p:pic>
          <p:nvPicPr>
            <p:cNvPr id="9" name="Picture 8">
              <a:extLst>
                <a:ext uri="{FF2B5EF4-FFF2-40B4-BE49-F238E27FC236}">
                  <a16:creationId xmlns:a16="http://schemas.microsoft.com/office/drawing/2014/main" id="{F6E30C93-4883-8E6B-C011-4DAAC2AC7CAE}"/>
                </a:ext>
              </a:extLst>
            </p:cNvPr>
            <p:cNvPicPr>
              <a:picLocks noChangeAspect="1"/>
            </p:cNvPicPr>
            <p:nvPr/>
          </p:nvPicPr>
          <p:blipFill>
            <a:blip r:embed="rId7"/>
            <a:stretch>
              <a:fillRect/>
            </a:stretch>
          </p:blipFill>
          <p:spPr>
            <a:xfrm>
              <a:off x="4768518" y="1120094"/>
              <a:ext cx="1481415" cy="1554753"/>
            </a:xfrm>
            <a:prstGeom prst="rect">
              <a:avLst/>
            </a:prstGeom>
          </p:spPr>
        </p:pic>
        <p:pic>
          <p:nvPicPr>
            <p:cNvPr id="10" name="Picture 9">
              <a:extLst>
                <a:ext uri="{FF2B5EF4-FFF2-40B4-BE49-F238E27FC236}">
                  <a16:creationId xmlns:a16="http://schemas.microsoft.com/office/drawing/2014/main" id="{9FA50F1D-EE47-7ED5-4142-8EADED5962D5}"/>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6120" y="1217413"/>
              <a:ext cx="1477204" cy="1451735"/>
            </a:xfrm>
            <a:prstGeom prst="rect">
              <a:avLst/>
            </a:prstGeom>
          </p:spPr>
        </p:pic>
      </p:grpSp>
      <p:sp>
        <p:nvSpPr>
          <p:cNvPr id="12" name="Rectangle 11">
            <a:extLst>
              <a:ext uri="{FF2B5EF4-FFF2-40B4-BE49-F238E27FC236}">
                <a16:creationId xmlns:a16="http://schemas.microsoft.com/office/drawing/2014/main" id="{B7A00F41-BB08-C85B-0D9F-CC3688271C90}"/>
              </a:ext>
            </a:extLst>
          </p:cNvPr>
          <p:cNvSpPr/>
          <p:nvPr/>
        </p:nvSpPr>
        <p:spPr>
          <a:xfrm>
            <a:off x="221413" y="3322552"/>
            <a:ext cx="1330962" cy="923330"/>
          </a:xfrm>
          <a:prstGeom prst="rect">
            <a:avLst/>
          </a:prstGeom>
        </p:spPr>
        <p:txBody>
          <a:bodyPr wrap="square">
            <a:spAutoFit/>
          </a:bodyPr>
          <a:lstStyle/>
          <a:p>
            <a:pPr algn="ctr"/>
            <a:r>
              <a:rPr lang="en-US" b="1" dirty="0"/>
              <a:t>IT GETS YOU OUTDOORS</a:t>
            </a:r>
          </a:p>
        </p:txBody>
      </p:sp>
      <p:sp>
        <p:nvSpPr>
          <p:cNvPr id="13" name="Rectangle 12">
            <a:extLst>
              <a:ext uri="{FF2B5EF4-FFF2-40B4-BE49-F238E27FC236}">
                <a16:creationId xmlns:a16="http://schemas.microsoft.com/office/drawing/2014/main" id="{17C6F162-AB23-A33C-42A6-1DF635104371}"/>
              </a:ext>
            </a:extLst>
          </p:cNvPr>
          <p:cNvSpPr/>
          <p:nvPr/>
        </p:nvSpPr>
        <p:spPr>
          <a:xfrm>
            <a:off x="1591519" y="3343940"/>
            <a:ext cx="1516065" cy="923330"/>
          </a:xfrm>
          <a:prstGeom prst="rect">
            <a:avLst/>
          </a:prstGeom>
        </p:spPr>
        <p:txBody>
          <a:bodyPr wrap="square">
            <a:spAutoFit/>
          </a:bodyPr>
          <a:lstStyle/>
          <a:p>
            <a:pPr algn="ctr"/>
            <a:r>
              <a:rPr lang="en-US" b="1" dirty="0"/>
              <a:t>IT REDUCES AIR POLLUTION</a:t>
            </a:r>
          </a:p>
        </p:txBody>
      </p:sp>
      <p:sp>
        <p:nvSpPr>
          <p:cNvPr id="14" name="Rectangle 13">
            <a:extLst>
              <a:ext uri="{FF2B5EF4-FFF2-40B4-BE49-F238E27FC236}">
                <a16:creationId xmlns:a16="http://schemas.microsoft.com/office/drawing/2014/main" id="{96580389-FAEA-B7D7-52FA-CC82D32D74F0}"/>
              </a:ext>
            </a:extLst>
          </p:cNvPr>
          <p:cNvSpPr/>
          <p:nvPr/>
        </p:nvSpPr>
        <p:spPr>
          <a:xfrm>
            <a:off x="2966607" y="3322784"/>
            <a:ext cx="1667049" cy="923330"/>
          </a:xfrm>
          <a:prstGeom prst="rect">
            <a:avLst/>
          </a:prstGeom>
        </p:spPr>
        <p:txBody>
          <a:bodyPr wrap="square">
            <a:spAutoFit/>
          </a:bodyPr>
          <a:lstStyle/>
          <a:p>
            <a:pPr algn="ctr"/>
            <a:r>
              <a:rPr lang="en-US" b="1" dirty="0"/>
              <a:t>IT IMPROVES ACADEMIC PERFORMANCE</a:t>
            </a:r>
          </a:p>
        </p:txBody>
      </p:sp>
      <p:sp>
        <p:nvSpPr>
          <p:cNvPr id="15" name="Rectangle 14">
            <a:extLst>
              <a:ext uri="{FF2B5EF4-FFF2-40B4-BE49-F238E27FC236}">
                <a16:creationId xmlns:a16="http://schemas.microsoft.com/office/drawing/2014/main" id="{9CE0CCFC-A161-8517-20A4-E3F0459335B3}"/>
              </a:ext>
            </a:extLst>
          </p:cNvPr>
          <p:cNvSpPr/>
          <p:nvPr/>
        </p:nvSpPr>
        <p:spPr>
          <a:xfrm>
            <a:off x="4535434" y="3255233"/>
            <a:ext cx="1516065" cy="2862322"/>
          </a:xfrm>
          <a:prstGeom prst="rect">
            <a:avLst/>
          </a:prstGeom>
        </p:spPr>
        <p:txBody>
          <a:bodyPr wrap="square">
            <a:spAutoFit/>
          </a:bodyPr>
          <a:lstStyle/>
          <a:p>
            <a:pPr algn="ctr"/>
            <a:r>
              <a:rPr lang="en-US" b="1" dirty="0"/>
              <a:t>REDUCES CONGESTION</a:t>
            </a:r>
          </a:p>
          <a:p>
            <a:pPr algn="ctr"/>
            <a:endParaRPr lang="en-US" b="1" dirty="0">
              <a:solidFill>
                <a:schemeClr val="tx2"/>
              </a:solidFill>
            </a:endParaRPr>
          </a:p>
          <a:p>
            <a:pPr algn="ctr"/>
            <a:endParaRPr lang="en-US" b="1" dirty="0">
              <a:solidFill>
                <a:schemeClr val="tx2"/>
              </a:solidFill>
            </a:endParaRPr>
          </a:p>
          <a:p>
            <a:pPr algn="ctr"/>
            <a:r>
              <a:rPr lang="en-US" b="1" dirty="0">
                <a:solidFill>
                  <a:schemeClr val="tx2">
                    <a:lumMod val="60000"/>
                    <a:lumOff val="40000"/>
                  </a:schemeClr>
                </a:solidFill>
              </a:rPr>
              <a:t>One in four cars in morning traffic are on the school run! </a:t>
            </a:r>
          </a:p>
        </p:txBody>
      </p:sp>
      <p:sp>
        <p:nvSpPr>
          <p:cNvPr id="16" name="Rectangle 15">
            <a:extLst>
              <a:ext uri="{FF2B5EF4-FFF2-40B4-BE49-F238E27FC236}">
                <a16:creationId xmlns:a16="http://schemas.microsoft.com/office/drawing/2014/main" id="{4F3AD3A0-482F-1522-B2D3-CB0482A6D52A}"/>
              </a:ext>
            </a:extLst>
          </p:cNvPr>
          <p:cNvSpPr/>
          <p:nvPr/>
        </p:nvSpPr>
        <p:spPr>
          <a:xfrm>
            <a:off x="6023893" y="3327864"/>
            <a:ext cx="1516065" cy="646331"/>
          </a:xfrm>
          <a:prstGeom prst="rect">
            <a:avLst/>
          </a:prstGeom>
        </p:spPr>
        <p:txBody>
          <a:bodyPr wrap="square">
            <a:spAutoFit/>
          </a:bodyPr>
          <a:lstStyle/>
          <a:p>
            <a:pPr algn="ctr"/>
            <a:r>
              <a:rPr lang="en-US" b="1" dirty="0"/>
              <a:t>IT CAN SAVE YOU TIME</a:t>
            </a:r>
          </a:p>
        </p:txBody>
      </p:sp>
      <p:sp>
        <p:nvSpPr>
          <p:cNvPr id="17" name="Rectangle 16">
            <a:extLst>
              <a:ext uri="{FF2B5EF4-FFF2-40B4-BE49-F238E27FC236}">
                <a16:creationId xmlns:a16="http://schemas.microsoft.com/office/drawing/2014/main" id="{E3274553-F2E6-2199-203B-B97F61B75CFE}"/>
              </a:ext>
            </a:extLst>
          </p:cNvPr>
          <p:cNvSpPr/>
          <p:nvPr/>
        </p:nvSpPr>
        <p:spPr>
          <a:xfrm>
            <a:off x="7469343" y="3255233"/>
            <a:ext cx="1633661" cy="2862322"/>
          </a:xfrm>
          <a:prstGeom prst="rect">
            <a:avLst/>
          </a:prstGeom>
        </p:spPr>
        <p:txBody>
          <a:bodyPr wrap="square">
            <a:spAutoFit/>
          </a:bodyPr>
          <a:lstStyle/>
          <a:p>
            <a:pPr algn="ctr"/>
            <a:r>
              <a:rPr lang="en-US" b="1" dirty="0"/>
              <a:t>IT PROVIDES DAILY EXERCISE</a:t>
            </a:r>
          </a:p>
          <a:p>
            <a:pPr algn="ctr"/>
            <a:endParaRPr lang="en-US" b="1" dirty="0">
              <a:solidFill>
                <a:schemeClr val="tx2"/>
              </a:solidFill>
            </a:endParaRPr>
          </a:p>
          <a:p>
            <a:pPr algn="ctr"/>
            <a:r>
              <a:rPr lang="en-US" b="1" dirty="0">
                <a:solidFill>
                  <a:schemeClr val="tx2">
                    <a:lumMod val="60000"/>
                    <a:lumOff val="40000"/>
                  </a:schemeClr>
                </a:solidFill>
              </a:rPr>
              <a:t>Active travel counts towards your recommended 60 minutes of daily exercise </a:t>
            </a:r>
          </a:p>
        </p:txBody>
      </p:sp>
    </p:spTree>
    <p:extLst>
      <p:ext uri="{BB962C8B-B14F-4D97-AF65-F5344CB8AC3E}">
        <p14:creationId xmlns:p14="http://schemas.microsoft.com/office/powerpoint/2010/main" val="3379533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16"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690772E-7F50-9245-BBD6-9F8689F343FC}"/>
              </a:ext>
            </a:extLst>
          </p:cNvPr>
          <p:cNvSpPr txBox="1"/>
          <p:nvPr/>
        </p:nvSpPr>
        <p:spPr>
          <a:xfrm>
            <a:off x="1364343" y="1582057"/>
            <a:ext cx="6328228" cy="3170099"/>
          </a:xfrm>
          <a:prstGeom prst="rect">
            <a:avLst/>
          </a:prstGeom>
          <a:noFill/>
        </p:spPr>
        <p:txBody>
          <a:bodyPr wrap="square" rtlCol="0">
            <a:spAutoFit/>
          </a:bodyPr>
          <a:lstStyle/>
          <a:p>
            <a:pPr algn="ctr"/>
            <a:r>
              <a:rPr lang="en-GB" sz="4000" b="1" dirty="0"/>
              <a:t>Your task is to think of a solution to a travel issue at your school! To do this, you will need to undertake some research…</a:t>
            </a:r>
          </a:p>
        </p:txBody>
      </p:sp>
    </p:spTree>
    <p:extLst>
      <p:ext uri="{BB962C8B-B14F-4D97-AF65-F5344CB8AC3E}">
        <p14:creationId xmlns:p14="http://schemas.microsoft.com/office/powerpoint/2010/main" val="19509819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b2bf53f3-5e4a-465b-93df-80e85997541a" xsi:nil="true"/>
    <lcf76f155ced4ddcb4097134ff3c332f xmlns="6f81fa95-1724-4d71-88c7-7fbbeb2fdcb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17F357E09B13148984CF66198DB772F" ma:contentTypeVersion="11" ma:contentTypeDescription="Create a new document." ma:contentTypeScope="" ma:versionID="5d75f722b72fbf5af243cd11bf53f055">
  <xsd:schema xmlns:xsd="http://www.w3.org/2001/XMLSchema" xmlns:xs="http://www.w3.org/2001/XMLSchema" xmlns:p="http://schemas.microsoft.com/office/2006/metadata/properties" xmlns:ns2="6f81fa95-1724-4d71-88c7-7fbbeb2fdcba" xmlns:ns3="b2bf53f3-5e4a-465b-93df-80e85997541a" targetNamespace="http://schemas.microsoft.com/office/2006/metadata/properties" ma:root="true" ma:fieldsID="5cb6bf276c3814d02c11c43f814f1cc7" ns2:_="" ns3:_="">
    <xsd:import namespace="6f81fa95-1724-4d71-88c7-7fbbeb2fdcba"/>
    <xsd:import namespace="b2bf53f3-5e4a-465b-93df-80e85997541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1fa95-1724-4d71-88c7-7fbbeb2fdc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d482b3a-7790-4b7a-b4fc-b7fa76ab7ce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2bf53f3-5e4a-465b-93df-80e85997541a"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c33abd1-5090-4772-b11d-d0e6e7ac8311}" ma:internalName="TaxCatchAll" ma:showField="CatchAllData" ma:web="b2bf53f3-5e4a-465b-93df-80e85997541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1BDFC6A-092E-4C1A-AC09-22C96E131614}">
  <ds:schemaRefs>
    <ds:schemaRef ds:uri="http://schemas.microsoft.com/sharepoint/v3/contenttype/forms"/>
  </ds:schemaRefs>
</ds:datastoreItem>
</file>

<file path=customXml/itemProps2.xml><?xml version="1.0" encoding="utf-8"?>
<ds:datastoreItem xmlns:ds="http://schemas.openxmlformats.org/officeDocument/2006/customXml" ds:itemID="{13C281B7-23AB-4170-AF22-5057F2C26337}">
  <ds:schemaRefs>
    <ds:schemaRef ds:uri="6f81fa95-1724-4d71-88c7-7fbbeb2fdcba"/>
    <ds:schemaRef ds:uri="http://schemas.openxmlformats.org/package/2006/metadata/core-properties"/>
    <ds:schemaRef ds:uri="http://purl.org/dc/terms/"/>
    <ds:schemaRef ds:uri="http://www.w3.org/XML/1998/namespace"/>
    <ds:schemaRef ds:uri="http://purl.org/dc/elements/1.1/"/>
    <ds:schemaRef ds:uri="http://schemas.microsoft.com/office/infopath/2007/PartnerControls"/>
    <ds:schemaRef ds:uri="http://schemas.microsoft.com/office/2006/documentManagement/types"/>
    <ds:schemaRef ds:uri="http://schemas.microsoft.com/office/2006/metadata/properties"/>
    <ds:schemaRef ds:uri="http://purl.org/dc/dcmitype/"/>
    <ds:schemaRef ds:uri="b2bf53f3-5e4a-465b-93df-80e85997541a"/>
  </ds:schemaRefs>
</ds:datastoreItem>
</file>

<file path=customXml/itemProps3.xml><?xml version="1.0" encoding="utf-8"?>
<ds:datastoreItem xmlns:ds="http://schemas.openxmlformats.org/officeDocument/2006/customXml" ds:itemID="{C9B0BB8F-EF09-42A7-B0D4-3EBD44E6E5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1fa95-1724-4d71-88c7-7fbbeb2fdcba"/>
    <ds:schemaRef ds:uri="b2bf53f3-5e4a-465b-93df-80e8599754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7630</TotalTime>
  <Words>1072</Words>
  <Application>Microsoft Office PowerPoint</Application>
  <PresentationFormat>On-screen Show (4:3)</PresentationFormat>
  <Paragraphs>117</Paragraphs>
  <Slides>11</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Open Sans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  </vt:lpstr>
      <vt:lpstr>  </vt:lpstr>
      <vt:lpstr>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cookie</dc:creator>
  <cp:lastModifiedBy>Emily Sykes</cp:lastModifiedBy>
  <cp:revision>143</cp:revision>
  <dcterms:created xsi:type="dcterms:W3CDTF">2018-09-03T14:19:16Z</dcterms:created>
  <dcterms:modified xsi:type="dcterms:W3CDTF">2022-11-07T12:57:20Z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0x010100717F357E09B13148984CF66198DB772F</vt:lpwstr>
  </property>
  <property fmtid="{D5CDD505-2E9C-101B-9397-08002B2CF9AE}" pid="3" name="MediaServiceImageTags">
    <vt:lpwstr/>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ies>
</file>