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79" r:id="rId5"/>
    <p:sldId id="320" r:id="rId6"/>
    <p:sldId id="297" r:id="rId7"/>
    <p:sldId id="299" r:id="rId8"/>
    <p:sldId id="319" r:id="rId9"/>
    <p:sldId id="281" r:id="rId10"/>
    <p:sldId id="305" r:id="rId11"/>
    <p:sldId id="312" r:id="rId12"/>
    <p:sldId id="313" r:id="rId13"/>
    <p:sldId id="325" r:id="rId14"/>
    <p:sldId id="326" r:id="rId15"/>
    <p:sldId id="278" r:id="rId16"/>
    <p:sldId id="32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hPoE5hhI2qyG8rfLfHRegBIjwX/A==" r:id="rId2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Wilki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71693" autoAdjust="0"/>
  </p:normalViewPr>
  <p:slideViewPr>
    <p:cSldViewPr snapToGrid="0" snapToObjects="1">
      <p:cViewPr varScale="1">
        <p:scale>
          <a:sx n="45" d="100"/>
          <a:sy n="45" d="100"/>
        </p:scale>
        <p:origin x="19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ADADB-D47E-46E4-A001-610742E34D9B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7F3C-2804-42D8-A9FD-533B6399F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8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2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Increase: Walking, Cycling, Park &amp; Stride, Active Travel, Road Safety Awareness, improve behaviour on Public Transport? </a:t>
            </a:r>
          </a:p>
          <a:p>
            <a:endParaRPr lang="en-GB" dirty="0"/>
          </a:p>
          <a:p>
            <a:r>
              <a:rPr lang="en-GB" dirty="0"/>
              <a:t>Decrease: Congestion, Lateness, poor behaviour on Public Transport?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7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6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Impact vs Work matrix as a visual tool to explain why certain campaign ideas are not suitable. Print or draw matrix on whiteboard. Refer to it when new campaign ideas arise.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8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Step-by-step actions needed for campaign activity. Encourage pupils to consider the timeline of campaign. </a:t>
            </a:r>
            <a:r>
              <a:rPr lang="en-GB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Keep the Action Plan and Monitoring Framework simple.</a:t>
            </a:r>
          </a:p>
          <a:p>
            <a:endParaRPr lang="en-GB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1A45F-B77A-46B2-BEE7-4DCB299DDD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9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1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Explain the importance of promotion </a:t>
            </a:r>
            <a:endParaRPr lang="en-GB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 people about your campaign.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Persuade people that they want to be part of it.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Remind people about it regularly – keep them interested!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0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ATAs what they know about marketing.</a:t>
            </a:r>
          </a:p>
          <a:p>
            <a:r>
              <a:rPr lang="en-GB" b="1" dirty="0"/>
              <a:t>Emphasise the importance of marketing and promoting the campaign to the whole school before it is launched! </a:t>
            </a:r>
            <a:r>
              <a:rPr lang="en-GB" b="0" dirty="0"/>
              <a:t>Need to get as many pupils on board as possible.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4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2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hyperlink" Target="https://www.google.com/imgres?imgurl=http%3A%2F%2Fworldartsme.com%2Fimages%2Fcycling-clipart-1.jpg&amp;imgrefurl=http%3A%2F%2Fworldartsme.com%2Fcycling-clipart.html&amp;docid=-oQZ_OLLfWZ91M&amp;tbnid=N-chJePOgj92MM%3A&amp;vet=10ahUKEwj_sNTXrqzgAhVyunEKHSZzBz0QMwhmKA4wDg..i&amp;w=600&amp;h=383&amp;bih=603&amp;biw=1280&amp;q=cycling&amp;ved=0ahUKEwj_sNTXrqzgAhVyunEKHSZzBz0QMwhmKA4wDg&amp;iact=mrc&amp;uact=8" TargetMode="External"/><Relationship Id="rId7" Type="http://schemas.openxmlformats.org/officeDocument/2006/relationships/hyperlink" Target="https://www.google.com/imgres?imgurl=http%3A%2F%2Fwww.galwayschool.com%2Fwp-content%2Fuploads%2Fpark-n-stride.jpg&amp;imgrefurl=http%3A%2F%2Fwww.galwayschool.com%2Fpark-n-stride-201617%2F&amp;docid=jqxk8J6UaaYcbM&amp;tbnid=L8pQIgfQw6S6nM%3A&amp;vet=10ahUKEwikiJKer6zgAhV0s3EKHe7BArAQMwhHKAcwBw..i&amp;w=319&amp;h=161&amp;bih=603&amp;biw=1280&amp;q=park%20%26%20stride&amp;ved=0ahUKEwikiJKer6zgAhV0s3EKHe7BArAQMwhHKAcwBw&amp;iact=mrc&amp;uact=8" TargetMode="External"/><Relationship Id="rId12" Type="http://schemas.openxmlformats.org/officeDocument/2006/relationships/hyperlink" Target="https://www.google.com/imgres?imgurl=https%3A%2F%2Finhabitat.com%2Fwp-content%2Fblogs.dir%2F1%2Ffiles%2F2015%2F04%2Fcars-cause-air-pollution.jpg&amp;imgrefurl=https%3A%2F%2Finhabitat.com%2Fone-fourth-of-cars-are-causing-90-of-air-pollution-we-breathe%2F&amp;docid=rwQIraxzske4nM&amp;tbnid=eRxcWku0IflOCM%3A&amp;vet=10ahUKEwiWkLT9sKzgAhVhtnEKHSStDpoQMwhCKAIwAg..i&amp;w=728&amp;h=448&amp;bih=603&amp;biw=1280&amp;q=air%20pollution%20casued%20by%20car&amp;ved=0ahUKEwiWkLT9sKzgAhVhtnEKHSStDpoQMwhCKAIwAg&amp;iact=mrc&amp;uact=8" TargetMode="External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google.com/imgres?imgurl=https%3A%2F%2Fwww.harrogate-news.co.uk%2Fwp-content%2Fuploads%2F2019%2F01%2F3schooltraffic.jpg&amp;imgrefurl=https%3A%2F%2Fwww.harrogate-news.co.uk%2F2019%2F01%2F22%2Fpark-and-stride-to-ease-school-gate-parking-in-knaresborough%2F&amp;docid=4P9r-3hQAT_zaM&amp;tbnid=wamf8_f_gIQoIM%3A&amp;vet=10ahUKEwiTkJXQsazgAhWitXEKHZWuC-4QMwhOKA4wDg..i&amp;w=1761&amp;h=1490&amp;bih=603&amp;biw=1280&amp;q=school%20gate%20parking&amp;ved=0ahUKEwiTkJXQsazgAhWitXEKHZWuC-4QMwhOKA4wDg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hyperlink" Target="https://www.google.com/imgres?imgurl=https%3A%2F%2Fi.pinimg.com%2Foriginals%2Fdb%2F10%2F02%2Fdb10024e9636d6da02b21b4896c80246.png&amp;imgrefurl=https%3A%2F%2Fwww.pinterest.com%2Fpin%2F552605816774063428%2F&amp;docid=_rUoGJgYr-HgVM&amp;tbnid=hu0Pl0P6s4l4CM%3A&amp;vet=10ahUKEwjc3KTvrqzgAhUVu3EKHQczBPAQMwh1KAswCw..i&amp;w=1428&amp;h=2400&amp;bih=603&amp;biw=1280&amp;q=walking&amp;ved=0ahUKEwjc3KTvrqzgAhUVu3EKHQczBPAQMwh1KAswCw&amp;iact=mrc&amp;uact=8" TargetMode="External"/><Relationship Id="rId15" Type="http://schemas.openxmlformats.org/officeDocument/2006/relationships/image" Target="../media/image11.jpeg"/><Relationship Id="rId10" Type="http://schemas.openxmlformats.org/officeDocument/2006/relationships/hyperlink" Target="https://www.google.com/imgres?imgurl=https%3A%2F%2Fpreviews.123rf.com%2Fimages%2Fstockbroker%2Fstockbroker1408%2Fstockbroker140801243%2F31019562-man-disturbing-passengers-on-bus-journey-with-loud-music.jpg&amp;imgrefurl=https%3A%2F%2Fwww.123rf.com%2Fphoto_31019562_man-disturbing-passengers-on-bus-journey-with-loud-music.html&amp;docid=FfMXEcS_Y7-k4M&amp;tbnid=yZK6n-imBuScTM%3A&amp;vet=10ahUKEwj9pP_FsKzgAhWtQxUIHf7xAKMQMwhAKAAwAA..i&amp;w=1300&amp;h=866&amp;bih=603&amp;biw=1280&amp;q=loud%20music%20on%20bus&amp;ved=0ahUKEwj9pP_FsKzgAhWtQxUIHf7xAKMQMwhAKAAwAA&amp;iact=mrc&amp;uact=8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jpg"/><Relationship Id="rId14" Type="http://schemas.openxmlformats.org/officeDocument/2006/relationships/hyperlink" Target="https://www.google.com/imgres?imgurl=https%3A%2F%2Fbodyworkart.files.wordpress.com%2F2016%2F09%2Flate.jpg&amp;imgrefurl=https%3A%2F%2Fbodywork-art.com%2F2016%2F09%2F30%2Fshowing-up-late-to-your-massage%2F&amp;docid=atV3JbeahZMu-M&amp;tbnid=M73DijRoPz_6YM%3A&amp;vet=10ahUKEwirv7D_r6zgAhWOURUIHTsGDjoQMwh0KA4wDg..i&amp;w=1280&amp;h=720&amp;bih=603&amp;biw=1280&amp;q=late&amp;ved=0ahUKEwirv7D_r6zgAhWOURUIHTsGDjoQMwh0KA4wDg&amp;iact=mrc&amp;uact=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d2gg9evh47fn9z.cloudfront.net%2F800px_COLOURBOX1983373.jpg&amp;imgrefurl=https%3A%2F%2Fwww.colourbox.com%2Fimage%2Fteenage-students-in-library-reading-books-image-1983373&amp;docid=r8YTJlo8SFGvjM&amp;tbnid=_dSJAlxurkKH-M%3A&amp;vet=10ahUKEwi5gZ-trKzgAhU0XhUIHZjoCxgQMwhUKAkwCQ..i&amp;w=800&amp;h=533&amp;bih=603&amp;biw=1280&amp;q=teenage%20students&amp;ved=0ahUKEwi5gZ-trKzgAhU0XhUIHZjoCxgQMwhUKAkwCQ&amp;iact=mrc&amp;uact=8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imgres?imgurl=http%3A%2F%2Fwww.falconbrook.wandsworth.sch.uk%2Fwp-content%2Fuploads%2F2017%2F10%2Faviva-community-fund-icon-1.png&amp;imgrefurl=https%3A%2F%2Fwww.tes.com%2Flessons%2FCGM2a_4GM5FQYQ%2Fk-community-necklaces&amp;docid=WCm3tJ9puL3JSM&amp;tbnid=VLp8k-W5kxFfgM%3A&amp;vet=10ahUKEwiLxInCrazgAhWUsnEKHXt4C4sQMwhwKAcwBw..i&amp;w=982&amp;h=1019&amp;bih=603&amp;biw=1280&amp;q=community&amp;ved=0ahUKEwiLxInCrazgAhWUsnEKHXt4C4sQMwhwKAcwBw&amp;iact=mrc&amp;uact=8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F336AB-983D-5EB5-3228-1B9472E13FBB}"/>
              </a:ext>
            </a:extLst>
          </p:cNvPr>
          <p:cNvSpPr txBox="1"/>
          <p:nvPr/>
        </p:nvSpPr>
        <p:spPr>
          <a:xfrm>
            <a:off x="1581830" y="2153330"/>
            <a:ext cx="5890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Planning and Promoting your Campaign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ccessibility Statement – Modeshift – Sustainable Travel">
            <a:extLst>
              <a:ext uri="{FF2B5EF4-FFF2-40B4-BE49-F238E27FC236}">
                <a16:creationId xmlns:a16="http://schemas.microsoft.com/office/drawing/2014/main" id="{C7EBC880-5C37-79C0-316C-6940EE78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5318256"/>
            <a:ext cx="3038475" cy="781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14232-B6CA-A70E-478C-F67F4D90C899}"/>
              </a:ext>
            </a:extLst>
          </p:cNvPr>
          <p:cNvSpPr txBox="1"/>
          <p:nvPr/>
        </p:nvSpPr>
        <p:spPr>
          <a:xfrm>
            <a:off x="1883909" y="3784546"/>
            <a:ext cx="537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Active Travel Ambassadors Programme.</a:t>
            </a:r>
          </a:p>
        </p:txBody>
      </p:sp>
    </p:spTree>
    <p:extLst>
      <p:ext uri="{BB962C8B-B14F-4D97-AF65-F5344CB8AC3E}">
        <p14:creationId xmlns:p14="http://schemas.microsoft.com/office/powerpoint/2010/main" val="299886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81C6FB-7B6C-27FF-65FD-B8443A18F117}"/>
              </a:ext>
            </a:extLst>
          </p:cNvPr>
          <p:cNvSpPr txBox="1"/>
          <p:nvPr/>
        </p:nvSpPr>
        <p:spPr>
          <a:xfrm>
            <a:off x="396240" y="416560"/>
            <a:ext cx="622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</a:rPr>
              <a:t>Promoting your campaign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6BE19-02C7-CCEF-0BA0-0701F39181F8}"/>
              </a:ext>
            </a:extLst>
          </p:cNvPr>
          <p:cNvSpPr/>
          <p:nvPr/>
        </p:nvSpPr>
        <p:spPr>
          <a:xfrm>
            <a:off x="396240" y="1271090"/>
            <a:ext cx="792480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Effective promotion will follow the below three stages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7881-B3F9-B29F-DE03-9AEF3EEB5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02" y="1763214"/>
            <a:ext cx="6415076" cy="41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3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9912091B-0284-EBEC-3092-E1832B812C67}"/>
              </a:ext>
            </a:extLst>
          </p:cNvPr>
          <p:cNvSpPr/>
          <p:nvPr/>
        </p:nvSpPr>
        <p:spPr>
          <a:xfrm>
            <a:off x="2484237" y="3988350"/>
            <a:ext cx="1112360" cy="105750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F8FEF8-3CAD-FB19-354C-C60E6E49D671}"/>
              </a:ext>
            </a:extLst>
          </p:cNvPr>
          <p:cNvSpPr/>
          <p:nvPr/>
        </p:nvSpPr>
        <p:spPr>
          <a:xfrm>
            <a:off x="5522778" y="3988350"/>
            <a:ext cx="1427600" cy="1200329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59FE63-928E-1533-85E8-5D3F0E8C5331}"/>
              </a:ext>
            </a:extLst>
          </p:cNvPr>
          <p:cNvSpPr/>
          <p:nvPr/>
        </p:nvSpPr>
        <p:spPr>
          <a:xfrm>
            <a:off x="3638117" y="3461837"/>
            <a:ext cx="1600073" cy="14536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F1A4C9-3B04-1DDB-4665-A5C70197D741}"/>
              </a:ext>
            </a:extLst>
          </p:cNvPr>
          <p:cNvSpPr/>
          <p:nvPr/>
        </p:nvSpPr>
        <p:spPr>
          <a:xfrm>
            <a:off x="4979380" y="2585224"/>
            <a:ext cx="1427600" cy="14536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4FB2FE-DF63-EE4D-9D72-1BCC4CD713C5}"/>
              </a:ext>
            </a:extLst>
          </p:cNvPr>
          <p:cNvSpPr/>
          <p:nvPr/>
        </p:nvSpPr>
        <p:spPr>
          <a:xfrm>
            <a:off x="2391002" y="2783128"/>
            <a:ext cx="1271588" cy="1200329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E4866-565E-1156-7C6A-B8650F4040CE}"/>
              </a:ext>
            </a:extLst>
          </p:cNvPr>
          <p:cNvSpPr txBox="1"/>
          <p:nvPr/>
        </p:nvSpPr>
        <p:spPr>
          <a:xfrm>
            <a:off x="196313" y="157080"/>
            <a:ext cx="6245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Marketing your campaign and creating a brand!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98B7C-195D-DC73-AD53-233FE9F48945}"/>
              </a:ext>
            </a:extLst>
          </p:cNvPr>
          <p:cNvSpPr txBox="1"/>
          <p:nvPr/>
        </p:nvSpPr>
        <p:spPr>
          <a:xfrm>
            <a:off x="589280" y="1780732"/>
            <a:ext cx="796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Developing a brand will help people recognise your campaign and can help them understand what you are trying to achieve: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68A36-244B-C9ED-DAB3-91EA2BB19B83}"/>
              </a:ext>
            </a:extLst>
          </p:cNvPr>
          <p:cNvSpPr txBox="1"/>
          <p:nvPr/>
        </p:nvSpPr>
        <p:spPr>
          <a:xfrm>
            <a:off x="2182758" y="3060126"/>
            <a:ext cx="1557833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AD12B-BFC6-39A0-57D1-6E070DBCB9EC}"/>
              </a:ext>
            </a:extLst>
          </p:cNvPr>
          <p:cNvSpPr txBox="1"/>
          <p:nvPr/>
        </p:nvSpPr>
        <p:spPr>
          <a:xfrm>
            <a:off x="4987706" y="3005698"/>
            <a:ext cx="1557832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Slogan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DDC3A-3FA6-8037-BE74-02FEAD600251}"/>
              </a:ext>
            </a:extLst>
          </p:cNvPr>
          <p:cNvSpPr txBox="1"/>
          <p:nvPr/>
        </p:nvSpPr>
        <p:spPr>
          <a:xfrm>
            <a:off x="2272306" y="4242472"/>
            <a:ext cx="139721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Fonts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B9631-1234-9E7A-DC49-DDEE27E8E4F5}"/>
              </a:ext>
            </a:extLst>
          </p:cNvPr>
          <p:cNvSpPr txBox="1"/>
          <p:nvPr/>
        </p:nvSpPr>
        <p:spPr>
          <a:xfrm>
            <a:off x="3693823" y="3988350"/>
            <a:ext cx="154247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Images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1CAC4-FF54-A7D6-735C-DAD4C2C6BA3C}"/>
              </a:ext>
            </a:extLst>
          </p:cNvPr>
          <p:cNvSpPr txBox="1"/>
          <p:nvPr/>
        </p:nvSpPr>
        <p:spPr>
          <a:xfrm>
            <a:off x="5485663" y="4348718"/>
            <a:ext cx="15424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115EB3-BBA7-1803-1206-9E672DFDC273}"/>
              </a:ext>
            </a:extLst>
          </p:cNvPr>
          <p:cNvSpPr txBox="1"/>
          <p:nvPr/>
        </p:nvSpPr>
        <p:spPr>
          <a:xfrm>
            <a:off x="2272306" y="5021503"/>
            <a:ext cx="4662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Be sure to promote your campaign to the whole school!!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734BB-A155-A5F5-19ED-5C1E018E1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17" y="2981061"/>
            <a:ext cx="969257" cy="448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82D36-A043-E018-81C7-3ED31C4BF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34" y="2954706"/>
            <a:ext cx="922319" cy="605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B12CD-C6F4-C995-A790-843D4123E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35" y="5586298"/>
            <a:ext cx="2173528" cy="570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94A9F0-F251-87F3-1767-BDB9F4100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125" y="2742521"/>
            <a:ext cx="1051601" cy="5899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972EDA-4147-AA7F-B0AC-C46214F5F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571" y="2711791"/>
            <a:ext cx="805527" cy="11372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0B5A07-A4A3-6FC1-471F-C25C46C21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330" y="4038851"/>
            <a:ext cx="959512" cy="12999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02D978-959E-EC14-5991-E57697DD55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1059" y="2707847"/>
            <a:ext cx="804752" cy="12999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8E0182-5E90-BE0F-513E-BA695A3EFB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616" y="3737113"/>
            <a:ext cx="2035799" cy="5157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6E841-B530-D1CB-CF37-95C0C877919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704" b="39360"/>
          <a:stretch/>
        </p:blipFill>
        <p:spPr>
          <a:xfrm>
            <a:off x="6545538" y="5562866"/>
            <a:ext cx="2537886" cy="683603"/>
          </a:xfrm>
          <a:prstGeom prst="rect">
            <a:avLst/>
          </a:prstGeom>
        </p:spPr>
      </p:pic>
      <p:pic>
        <p:nvPicPr>
          <p:cNvPr id="1026" name="Picture 2" descr="Bikeability - Home | Facebook">
            <a:extLst>
              <a:ext uri="{FF2B5EF4-FFF2-40B4-BE49-F238E27FC236}">
                <a16:creationId xmlns:a16="http://schemas.microsoft.com/office/drawing/2014/main" id="{034BB653-DE13-A53C-B2B5-9F84A34E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3" y="4348718"/>
            <a:ext cx="988410" cy="9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9A42D-D53E-9F94-318A-A8588AA3B098}"/>
              </a:ext>
            </a:extLst>
          </p:cNvPr>
          <p:cNvSpPr txBox="1"/>
          <p:nvPr/>
        </p:nvSpPr>
        <p:spPr>
          <a:xfrm>
            <a:off x="914400" y="2082395"/>
            <a:ext cx="77581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Arial"/>
              </a:rPr>
              <a:t>Design and produce any campaign materials that you need in order to promote your campaign. These can include posters, film, literature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C5F51-E387-F145-B837-8E7B73392481}"/>
              </a:ext>
            </a:extLst>
          </p:cNvPr>
          <p:cNvSpPr txBox="1"/>
          <p:nvPr/>
        </p:nvSpPr>
        <p:spPr>
          <a:xfrm>
            <a:off x="914400" y="628650"/>
            <a:ext cx="541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Homework..</a:t>
            </a:r>
          </a:p>
        </p:txBody>
      </p:sp>
    </p:spTree>
    <p:extLst>
      <p:ext uri="{BB962C8B-B14F-4D97-AF65-F5344CB8AC3E}">
        <p14:creationId xmlns:p14="http://schemas.microsoft.com/office/powerpoint/2010/main" val="10978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1E2FE-978C-F311-D18E-188FF083CD7A}"/>
              </a:ext>
            </a:extLst>
          </p:cNvPr>
          <p:cNvSpPr txBox="1"/>
          <p:nvPr/>
        </p:nvSpPr>
        <p:spPr>
          <a:xfrm>
            <a:off x="798286" y="696686"/>
            <a:ext cx="448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Next Session…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A9E25-E0DC-D6F7-7550-13DCADFA01AF}"/>
              </a:ext>
            </a:extLst>
          </p:cNvPr>
          <p:cNvSpPr txBox="1"/>
          <p:nvPr/>
        </p:nvSpPr>
        <p:spPr>
          <a:xfrm>
            <a:off x="798286" y="2085975"/>
            <a:ext cx="8031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In the next session, you will learn important presentation techniques to promote your campaign idea to the school community!</a:t>
            </a:r>
          </a:p>
        </p:txBody>
      </p:sp>
      <p:pic>
        <p:nvPicPr>
          <p:cNvPr id="4" name="Picture 2" descr="Accessibility Statement – Modeshift – Sustainable Travel">
            <a:extLst>
              <a:ext uri="{FF2B5EF4-FFF2-40B4-BE49-F238E27FC236}">
                <a16:creationId xmlns:a16="http://schemas.microsoft.com/office/drawing/2014/main" id="{75B4831A-446B-8B90-CE56-1AB19853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5318256"/>
            <a:ext cx="3038475" cy="781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92A48B-7017-1B93-A4C5-CE9EB2347A71}"/>
              </a:ext>
            </a:extLst>
          </p:cNvPr>
          <p:cNvSpPr/>
          <p:nvPr/>
        </p:nvSpPr>
        <p:spPr>
          <a:xfrm>
            <a:off x="217714" y="1985134"/>
            <a:ext cx="2808517" cy="17064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2"/>
                </a:solidFill>
                <a:cs typeface="Arial"/>
              </a:rPr>
              <a:t>1. As a team, decide upon one issue to focus your campaign on and have decided upon a solution</a:t>
            </a:r>
            <a:r>
              <a:rPr lang="en-US" sz="1800" b="1" dirty="0">
                <a:solidFill>
                  <a:srgbClr val="00B0F0"/>
                </a:solidFill>
                <a:cs typeface="Arial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D2FD6E-06F2-98AD-4710-47AEC1C4A548}"/>
              </a:ext>
            </a:extLst>
          </p:cNvPr>
          <p:cNvSpPr/>
          <p:nvPr/>
        </p:nvSpPr>
        <p:spPr>
          <a:xfrm>
            <a:off x="3167740" y="1985133"/>
            <a:ext cx="2808517" cy="17064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2"/>
                </a:solidFill>
                <a:cs typeface="Arial"/>
              </a:rPr>
              <a:t>2. Identify practical and realistic initiatives that will form part of the campaign</a:t>
            </a:r>
            <a:r>
              <a:rPr lang="en-US" sz="1800" b="1" dirty="0">
                <a:solidFill>
                  <a:srgbClr val="00B0F0"/>
                </a:solidFill>
                <a:cs typeface="Arial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E86EF-B0BC-7396-D596-1F50D0B9070F}"/>
              </a:ext>
            </a:extLst>
          </p:cNvPr>
          <p:cNvSpPr/>
          <p:nvPr/>
        </p:nvSpPr>
        <p:spPr>
          <a:xfrm>
            <a:off x="3276600" y="4171220"/>
            <a:ext cx="2590799" cy="18383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2"/>
                </a:solidFill>
                <a:cs typeface="Arial"/>
              </a:rPr>
              <a:t>3. Create an Action Plan and develop a Monitoring Framework.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915A-670F-6624-D915-D43BFBBB2C5E}"/>
              </a:ext>
            </a:extLst>
          </p:cNvPr>
          <p:cNvSpPr txBox="1"/>
          <p:nvPr/>
        </p:nvSpPr>
        <p:spPr>
          <a:xfrm>
            <a:off x="217714" y="528320"/>
            <a:ext cx="4440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Session objectives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78002-708E-B684-C77A-1D5C914B2871}"/>
              </a:ext>
            </a:extLst>
          </p:cNvPr>
          <p:cNvSpPr/>
          <p:nvPr/>
        </p:nvSpPr>
        <p:spPr>
          <a:xfrm>
            <a:off x="6204858" y="4171220"/>
            <a:ext cx="2590799" cy="18383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2"/>
                </a:solidFill>
                <a:cs typeface="Arial"/>
              </a:rPr>
              <a:t>4. Learn about the importance of promoting your campaign. </a:t>
            </a:r>
          </a:p>
        </p:txBody>
      </p:sp>
    </p:spTree>
    <p:extLst>
      <p:ext uri="{BB962C8B-B14F-4D97-AF65-F5344CB8AC3E}">
        <p14:creationId xmlns:p14="http://schemas.microsoft.com/office/powerpoint/2010/main" val="65617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8FE70F1-7EC8-CDF5-975A-9D4F47654201}"/>
              </a:ext>
            </a:extLst>
          </p:cNvPr>
          <p:cNvSpPr txBox="1">
            <a:spLocks/>
          </p:cNvSpPr>
          <p:nvPr/>
        </p:nvSpPr>
        <p:spPr>
          <a:xfrm>
            <a:off x="457200" y="1727200"/>
            <a:ext cx="8188960" cy="3737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2"/>
                </a:solidFill>
              </a:rPr>
              <a:t>Using all the data you have collected so far, work as a team to answer the following questions: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What is the most important travel issue?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What is the least popular mode of transport?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What would encourage people to change their travel </a:t>
            </a:r>
            <a:r>
              <a:rPr lang="en-US" sz="2600" dirty="0" err="1">
                <a:solidFill>
                  <a:schemeClr val="tx1"/>
                </a:solidFill>
              </a:rPr>
              <a:t>behaviour</a:t>
            </a:r>
            <a:r>
              <a:rPr lang="en-US" sz="2600" dirty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What are the current active travel facilities like at your school?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07BDFE-C31D-7F93-94F5-BA95D7A8F112}"/>
              </a:ext>
            </a:extLst>
          </p:cNvPr>
          <p:cNvSpPr txBox="1">
            <a:spLocks/>
          </p:cNvSpPr>
          <p:nvPr/>
        </p:nvSpPr>
        <p:spPr>
          <a:xfrm>
            <a:off x="497840" y="436091"/>
            <a:ext cx="3439160" cy="101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+mn-lt"/>
                <a:cs typeface="Arial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40071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4AF424-2E10-4816-BA55-C3397AA0A44E}"/>
              </a:ext>
            </a:extLst>
          </p:cNvPr>
          <p:cNvSpPr txBox="1"/>
          <p:nvPr/>
        </p:nvSpPr>
        <p:spPr>
          <a:xfrm>
            <a:off x="0" y="116714"/>
            <a:ext cx="79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Choosing the focus - </a:t>
            </a:r>
            <a:r>
              <a:rPr lang="en-US" sz="2800" b="1" dirty="0">
                <a:solidFill>
                  <a:schemeClr val="tx2"/>
                </a:solidFill>
                <a:cs typeface="Arial"/>
              </a:rPr>
              <a:t>What is the problem? 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BCE0362-8658-4E8E-8043-B172309A89A5}"/>
              </a:ext>
            </a:extLst>
          </p:cNvPr>
          <p:cNvSpPr txBox="1">
            <a:spLocks/>
          </p:cNvSpPr>
          <p:nvPr/>
        </p:nvSpPr>
        <p:spPr>
          <a:xfrm>
            <a:off x="110865" y="722519"/>
            <a:ext cx="6789045" cy="124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Discuss and reach a decision on what behaviour you would like to </a:t>
            </a:r>
            <a:r>
              <a:rPr lang="en-US" b="1" u="sng" dirty="0">
                <a:solidFill>
                  <a:schemeClr val="tx1"/>
                </a:solidFill>
              </a:rPr>
              <a:t>increase</a:t>
            </a:r>
            <a:r>
              <a:rPr lang="en-US" u="sng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51" name="Picture 3" descr="Image result for cycling">
            <a:hlinkClick r:id="rId3"/>
            <a:extLst>
              <a:ext uri="{FF2B5EF4-FFF2-40B4-BE49-F238E27FC236}">
                <a16:creationId xmlns:a16="http://schemas.microsoft.com/office/drawing/2014/main" id="{929A3665-F19D-4F89-9FDC-03A74D3D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08" y="1813853"/>
            <a:ext cx="1967843" cy="12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walking">
            <a:hlinkClick r:id="rId5"/>
            <a:extLst>
              <a:ext uri="{FF2B5EF4-FFF2-40B4-BE49-F238E27FC236}">
                <a16:creationId xmlns:a16="http://schemas.microsoft.com/office/drawing/2014/main" id="{F9A7A7DC-4C64-43E7-BD34-49F3F90A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" y="1742591"/>
            <a:ext cx="1177261" cy="19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park &amp; stride">
            <a:hlinkClick r:id="rId7"/>
            <a:extLst>
              <a:ext uri="{FF2B5EF4-FFF2-40B4-BE49-F238E27FC236}">
                <a16:creationId xmlns:a16="http://schemas.microsoft.com/office/drawing/2014/main" id="{9B5EA58A-247B-4949-98C9-7B7A8BF58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92" y="1742592"/>
            <a:ext cx="2724150" cy="13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392C46-A3D5-403E-8709-B88D96BEC5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5758"/>
          <a:stretch/>
        </p:blipFill>
        <p:spPr>
          <a:xfrm>
            <a:off x="6321851" y="1776864"/>
            <a:ext cx="2489369" cy="129052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ECE31A7-0D7F-8A4F-2AA8-2C746DDBFEAE}"/>
              </a:ext>
            </a:extLst>
          </p:cNvPr>
          <p:cNvSpPr txBox="1">
            <a:spLocks/>
          </p:cNvSpPr>
          <p:nvPr/>
        </p:nvSpPr>
        <p:spPr>
          <a:xfrm>
            <a:off x="102048" y="3722839"/>
            <a:ext cx="8503920" cy="124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Discuss and reach a decision on what behaviour you want to </a:t>
            </a:r>
            <a:r>
              <a:rPr lang="en-US" b="1" u="sng" dirty="0">
                <a:solidFill>
                  <a:schemeClr val="tx1"/>
                </a:solidFill>
              </a:rPr>
              <a:t>decrease</a:t>
            </a:r>
            <a:r>
              <a:rPr lang="en-US" u="sng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7" descr="Image result for loud music on bus">
            <a:hlinkClick r:id="rId10"/>
            <a:extLst>
              <a:ext uri="{FF2B5EF4-FFF2-40B4-BE49-F238E27FC236}">
                <a16:creationId xmlns:a16="http://schemas.microsoft.com/office/drawing/2014/main" id="{1428DAAB-5CD5-2551-442F-A3D3E158B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r="838"/>
          <a:stretch/>
        </p:blipFill>
        <p:spPr bwMode="auto">
          <a:xfrm>
            <a:off x="4782959" y="4895797"/>
            <a:ext cx="2064661" cy="14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Image result for air pollution caused by car">
            <a:hlinkClick r:id="rId12"/>
            <a:extLst>
              <a:ext uri="{FF2B5EF4-FFF2-40B4-BE49-F238E27FC236}">
                <a16:creationId xmlns:a16="http://schemas.microsoft.com/office/drawing/2014/main" id="{C472DBE9-CBC3-4EC2-3726-F9C91D1F6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53" y="5063795"/>
            <a:ext cx="2140858" cy="13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Image result for late">
            <a:hlinkClick r:id="rId14"/>
            <a:extLst>
              <a:ext uri="{FF2B5EF4-FFF2-40B4-BE49-F238E27FC236}">
                <a16:creationId xmlns:a16="http://schemas.microsoft.com/office/drawing/2014/main" id="{327DB9CD-C3D6-8D57-B2AF-3CF6DB530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r="7063"/>
          <a:stretch/>
        </p:blipFill>
        <p:spPr bwMode="auto">
          <a:xfrm>
            <a:off x="0" y="4777184"/>
            <a:ext cx="25400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Image result for school gate parking">
            <a:hlinkClick r:id="rId16"/>
            <a:extLst>
              <a:ext uri="{FF2B5EF4-FFF2-40B4-BE49-F238E27FC236}">
                <a16:creationId xmlns:a16="http://schemas.microsoft.com/office/drawing/2014/main" id="{4E38D5F2-09FE-CB29-69B2-57A3052E7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b="6298"/>
          <a:stretch/>
        </p:blipFill>
        <p:spPr bwMode="auto">
          <a:xfrm>
            <a:off x="7071851" y="4347679"/>
            <a:ext cx="1970101" cy="1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9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3BAE-DED1-B3A3-AF0A-4AD7333A2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48" y="170183"/>
            <a:ext cx="6877143" cy="1025059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+mn-lt"/>
                <a:cs typeface="Arial"/>
              </a:rPr>
              <a:t>Choosing the focus - Who are you going to target? And why?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2E7AF-1CA7-C075-ACDC-CDA5BBFC68C6}"/>
              </a:ext>
            </a:extLst>
          </p:cNvPr>
          <p:cNvSpPr txBox="1">
            <a:spLocks/>
          </p:cNvSpPr>
          <p:nvPr/>
        </p:nvSpPr>
        <p:spPr>
          <a:xfrm>
            <a:off x="346992" y="1685163"/>
            <a:ext cx="8503920" cy="124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Discuss and reach a decision on who your campaign will </a:t>
            </a:r>
            <a:r>
              <a:rPr lang="en-US" sz="2800" b="1" u="sng" dirty="0">
                <a:solidFill>
                  <a:schemeClr val="tx1"/>
                </a:solidFill>
              </a:rPr>
              <a:t>target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Image result for teenage students">
            <a:hlinkClick r:id="rId3"/>
            <a:extLst>
              <a:ext uri="{FF2B5EF4-FFF2-40B4-BE49-F238E27FC236}">
                <a16:creationId xmlns:a16="http://schemas.microsoft.com/office/drawing/2014/main" id="{C31E009F-2A38-933F-EF8F-C0597F45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2" y="3253973"/>
            <a:ext cx="2492435" cy="16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7D660-4128-56EE-16A9-32773A214F8D}"/>
              </a:ext>
            </a:extLst>
          </p:cNvPr>
          <p:cNvSpPr txBox="1"/>
          <p:nvPr/>
        </p:nvSpPr>
        <p:spPr>
          <a:xfrm>
            <a:off x="152400" y="5346449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Students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9F173-7193-7D77-5E7E-719A158DD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870" y="3253973"/>
            <a:ext cx="2533650" cy="1809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4320B-B231-811E-C650-B952C95CD36A}"/>
              </a:ext>
            </a:extLst>
          </p:cNvPr>
          <p:cNvSpPr txBox="1"/>
          <p:nvPr/>
        </p:nvSpPr>
        <p:spPr>
          <a:xfrm>
            <a:off x="3838836" y="5273325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Staff</a:t>
            </a:r>
          </a:p>
        </p:txBody>
      </p:sp>
      <p:pic>
        <p:nvPicPr>
          <p:cNvPr id="8" name="Picture 7" descr="Image result for community">
            <a:hlinkClick r:id="rId6"/>
            <a:extLst>
              <a:ext uri="{FF2B5EF4-FFF2-40B4-BE49-F238E27FC236}">
                <a16:creationId xmlns:a16="http://schemas.microsoft.com/office/drawing/2014/main" id="{752B3FCF-AF19-2BC8-268C-48274457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88" y="2772211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68C6F6-F5D3-35CD-D1D0-1D0FDFA4F381}"/>
              </a:ext>
            </a:extLst>
          </p:cNvPr>
          <p:cNvSpPr txBox="1"/>
          <p:nvPr/>
        </p:nvSpPr>
        <p:spPr>
          <a:xfrm>
            <a:off x="6215784" y="5063723"/>
            <a:ext cx="2928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Whole School Community </a:t>
            </a:r>
          </a:p>
        </p:txBody>
      </p:sp>
    </p:spTree>
    <p:extLst>
      <p:ext uri="{BB962C8B-B14F-4D97-AF65-F5344CB8AC3E}">
        <p14:creationId xmlns:p14="http://schemas.microsoft.com/office/powerpoint/2010/main" val="2061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F09BC-A47B-9B36-E66C-C08FCA911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2703311"/>
            <a:ext cx="5657850" cy="617764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  <a:t>Campaign Ideas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0D212-3DC2-65AF-04A4-9BBF18884621}"/>
              </a:ext>
            </a:extLst>
          </p:cNvPr>
          <p:cNvSpPr txBox="1"/>
          <p:nvPr/>
        </p:nvSpPr>
        <p:spPr>
          <a:xfrm>
            <a:off x="1466849" y="4566960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 free 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E1A6E-9B12-ACC5-3524-FD922ADF9745}"/>
              </a:ext>
            </a:extLst>
          </p:cNvPr>
          <p:cNvSpPr txBox="1"/>
          <p:nvPr/>
        </p:nvSpPr>
        <p:spPr>
          <a:xfrm>
            <a:off x="4572000" y="5065423"/>
            <a:ext cx="321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Anti-idling campaign?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9364D-2709-36BE-BC3E-8CA817A83003}"/>
              </a:ext>
            </a:extLst>
          </p:cNvPr>
          <p:cNvSpPr txBox="1"/>
          <p:nvPr/>
        </p:nvSpPr>
        <p:spPr>
          <a:xfrm>
            <a:off x="892628" y="1899064"/>
            <a:ext cx="360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Promote a walk to school day?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7EA46-3D49-5A5E-1461-3188EAA6DBE7}"/>
              </a:ext>
            </a:extLst>
          </p:cNvPr>
          <p:cNvSpPr txBox="1"/>
          <p:nvPr/>
        </p:nvSpPr>
        <p:spPr>
          <a:xfrm>
            <a:off x="5295901" y="3715008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Promote a cycle to school day?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8891D-24B7-89E4-940F-937A027ED958}"/>
              </a:ext>
            </a:extLst>
          </p:cNvPr>
          <p:cNvSpPr txBox="1"/>
          <p:nvPr/>
        </p:nvSpPr>
        <p:spPr>
          <a:xfrm>
            <a:off x="2144486" y="623207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Active Travel Assembly?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F1ABE-F169-E880-FCCF-44D23DB19C5E}"/>
              </a:ext>
            </a:extLst>
          </p:cNvPr>
          <p:cNvSpPr txBox="1"/>
          <p:nvPr/>
        </p:nvSpPr>
        <p:spPr>
          <a:xfrm>
            <a:off x="4767943" y="1607911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Road Safety Awareness Assembly?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9134BF7-C398-E426-48A0-7694C71426F0}"/>
              </a:ext>
            </a:extLst>
          </p:cNvPr>
          <p:cNvSpPr/>
          <p:nvPr/>
        </p:nvSpPr>
        <p:spPr>
          <a:xfrm>
            <a:off x="962023" y="2745191"/>
            <a:ext cx="1009652" cy="1193889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8E497292-074A-076A-6406-DBB77D2F47C5}"/>
              </a:ext>
            </a:extLst>
          </p:cNvPr>
          <p:cNvSpPr/>
          <p:nvPr/>
        </p:nvSpPr>
        <p:spPr>
          <a:xfrm>
            <a:off x="5710918" y="241699"/>
            <a:ext cx="798739" cy="902027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0539498-C947-EC15-799C-BD33A80BF1CD}"/>
              </a:ext>
            </a:extLst>
          </p:cNvPr>
          <p:cNvSpPr/>
          <p:nvPr/>
        </p:nvSpPr>
        <p:spPr>
          <a:xfrm>
            <a:off x="571499" y="5197122"/>
            <a:ext cx="789215" cy="910726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DCC1B5C-C009-DF12-F641-E05A98B9278D}"/>
              </a:ext>
            </a:extLst>
          </p:cNvPr>
          <p:cNvSpPr/>
          <p:nvPr/>
        </p:nvSpPr>
        <p:spPr>
          <a:xfrm>
            <a:off x="571499" y="800100"/>
            <a:ext cx="657226" cy="600786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70B9C04-EDEA-8C48-E5AE-A287D0BB1D7D}"/>
              </a:ext>
            </a:extLst>
          </p:cNvPr>
          <p:cNvSpPr/>
          <p:nvPr/>
        </p:nvSpPr>
        <p:spPr>
          <a:xfrm>
            <a:off x="3228975" y="4109029"/>
            <a:ext cx="793297" cy="791040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6250AEE-EBB8-8245-F5B3-9F1B613C5B7B}"/>
              </a:ext>
            </a:extLst>
          </p:cNvPr>
          <p:cNvSpPr/>
          <p:nvPr/>
        </p:nvSpPr>
        <p:spPr>
          <a:xfrm>
            <a:off x="7730218" y="4696091"/>
            <a:ext cx="1251858" cy="1350086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7C7BA1-F63D-7C3F-5A28-AB44B4934193}"/>
              </a:ext>
            </a:extLst>
          </p:cNvPr>
          <p:cNvSpPr txBox="1"/>
          <p:nvPr/>
        </p:nvSpPr>
        <p:spPr>
          <a:xfrm>
            <a:off x="6879772" y="2491505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Active Travel Competition?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3443D-6337-1F22-9D3F-979415B913C4}"/>
              </a:ext>
            </a:extLst>
          </p:cNvPr>
          <p:cNvSpPr txBox="1"/>
          <p:nvPr/>
        </p:nvSpPr>
        <p:spPr>
          <a:xfrm>
            <a:off x="2398939" y="5563886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Cycle club?</a:t>
            </a:r>
          </a:p>
        </p:txBody>
      </p:sp>
    </p:spTree>
    <p:extLst>
      <p:ext uri="{BB962C8B-B14F-4D97-AF65-F5344CB8AC3E}">
        <p14:creationId xmlns:p14="http://schemas.microsoft.com/office/powerpoint/2010/main" val="276592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D2C96C-9D4B-FACA-8816-961DAC09A74B}"/>
              </a:ext>
            </a:extLst>
          </p:cNvPr>
          <p:cNvSpPr txBox="1"/>
          <p:nvPr/>
        </p:nvSpPr>
        <p:spPr>
          <a:xfrm>
            <a:off x="894920" y="859575"/>
            <a:ext cx="5679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600" b="1" dirty="0">
                <a:latin typeface="Calibri" panose="020F0502020204030204" pitchFamily="34" charset="0"/>
                <a:ea typeface="MS Mincho" panose="02020609040205080304" pitchFamily="49" charset="-128"/>
              </a:rPr>
              <a:t>Choosing the right solution!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FF0A01-A589-BDD6-BC61-787D9F9C2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15712"/>
              </p:ext>
            </p:extLst>
          </p:nvPr>
        </p:nvGraphicFramePr>
        <p:xfrm>
          <a:off x="1381758" y="1920240"/>
          <a:ext cx="5679442" cy="3760904"/>
        </p:xfrm>
        <a:graphic>
          <a:graphicData uri="http://schemas.openxmlformats.org/drawingml/2006/table">
            <a:tbl>
              <a:tblPr firstRow="1" firstCol="1" bandRow="1"/>
              <a:tblGrid>
                <a:gridCol w="1374505">
                  <a:extLst>
                    <a:ext uri="{9D8B030D-6E8A-4147-A177-3AD203B41FA5}">
                      <a16:colId xmlns:a16="http://schemas.microsoft.com/office/drawing/2014/main" val="2005309791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val="3761755802"/>
                    </a:ext>
                  </a:extLst>
                </a:gridCol>
                <a:gridCol w="1282161">
                  <a:extLst>
                    <a:ext uri="{9D8B030D-6E8A-4147-A177-3AD203B41FA5}">
                      <a16:colId xmlns:a16="http://schemas.microsoft.com/office/drawing/2014/main" val="3088874136"/>
                    </a:ext>
                  </a:extLst>
                </a:gridCol>
                <a:gridCol w="1420399">
                  <a:extLst>
                    <a:ext uri="{9D8B030D-6E8A-4147-A177-3AD203B41FA5}">
                      <a16:colId xmlns:a16="http://schemas.microsoft.com/office/drawing/2014/main" val="1453824621"/>
                    </a:ext>
                  </a:extLst>
                </a:gridCol>
              </a:tblGrid>
              <a:tr h="905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High Impact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Medium Impact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Low Impact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51078"/>
                  </a:ext>
                </a:extLst>
              </a:tr>
              <a:tr h="934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Easy Work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Ideal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e.g. put up posters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667254"/>
                  </a:ext>
                </a:extLst>
              </a:tr>
              <a:tr h="905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Medium Work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e.g. deliver an assembly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98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Hard Work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e.g. run a social media campaign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Avoid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4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28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83AF0C-DC3D-4829-AB37-D6E6D71CE22A}"/>
              </a:ext>
            </a:extLst>
          </p:cNvPr>
          <p:cNvSpPr txBox="1">
            <a:spLocks/>
          </p:cNvSpPr>
          <p:nvPr/>
        </p:nvSpPr>
        <p:spPr>
          <a:xfrm>
            <a:off x="111760" y="550965"/>
            <a:ext cx="5725428" cy="1167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libri"/>
                <a:cs typeface="Arial"/>
              </a:rPr>
              <a:t>Action Plan -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As a group, complete the Action Plan document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70E86F-2695-4D22-8FEB-FB0FAB1AAF7E}"/>
              </a:ext>
            </a:extLst>
          </p:cNvPr>
          <p:cNvSpPr txBox="1">
            <a:spLocks/>
          </p:cNvSpPr>
          <p:nvPr/>
        </p:nvSpPr>
        <p:spPr>
          <a:xfrm>
            <a:off x="3306811" y="2637648"/>
            <a:ext cx="5725429" cy="886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72550-A5F0-1A93-38AD-1B0270E98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1"/>
          <a:stretch/>
        </p:blipFill>
        <p:spPr>
          <a:xfrm>
            <a:off x="812006" y="1843404"/>
            <a:ext cx="7519988" cy="43436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17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DC68A4-D4E8-4B03-BA7E-6B80BC3BD55B}"/>
              </a:ext>
            </a:extLst>
          </p:cNvPr>
          <p:cNvSpPr txBox="1"/>
          <p:nvPr/>
        </p:nvSpPr>
        <p:spPr>
          <a:xfrm>
            <a:off x="152400" y="143599"/>
            <a:ext cx="580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Monitoring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AD99D-6317-485B-BA73-4A684DA02505}"/>
              </a:ext>
            </a:extLst>
          </p:cNvPr>
          <p:cNvSpPr txBox="1"/>
          <p:nvPr/>
        </p:nvSpPr>
        <p:spPr>
          <a:xfrm>
            <a:off x="152400" y="1332217"/>
            <a:ext cx="86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will need to monitor the impact of all of the actions that you plan on delivering to see if they have achieved a change in behaviour.</a:t>
            </a:r>
          </a:p>
          <a:p>
            <a:r>
              <a:rPr lang="en-GB" sz="2000" dirty="0"/>
              <a:t>Complete the Monitoring Framework document to help you keep on track throughout your campaign: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F0150-F372-80CF-BEA8-DE4A878CA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" y="2767301"/>
            <a:ext cx="7021725" cy="3432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736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F357E09B13148984CF66198DB772F" ma:contentTypeVersion="11" ma:contentTypeDescription="Create a new document." ma:contentTypeScope="" ma:versionID="5d75f722b72fbf5af243cd11bf53f055">
  <xsd:schema xmlns:xsd="http://www.w3.org/2001/XMLSchema" xmlns:xs="http://www.w3.org/2001/XMLSchema" xmlns:p="http://schemas.microsoft.com/office/2006/metadata/properties" xmlns:ns2="6f81fa95-1724-4d71-88c7-7fbbeb2fdcba" xmlns:ns3="b2bf53f3-5e4a-465b-93df-80e85997541a" targetNamespace="http://schemas.microsoft.com/office/2006/metadata/properties" ma:root="true" ma:fieldsID="5cb6bf276c3814d02c11c43f814f1cc7" ns2:_="" ns3:_="">
    <xsd:import namespace="6f81fa95-1724-4d71-88c7-7fbbeb2fdcba"/>
    <xsd:import namespace="b2bf53f3-5e4a-465b-93df-80e859975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1fa95-1724-4d71-88c7-7fbbeb2fd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d482b3a-7790-4b7a-b4fc-b7fa76ab7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f53f3-5e4a-465b-93df-80e8599754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c33abd1-5090-4772-b11d-d0e6e7ac8311}" ma:internalName="TaxCatchAll" ma:showField="CatchAllData" ma:web="b2bf53f3-5e4a-465b-93df-80e859975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f53f3-5e4a-465b-93df-80e85997541a" xsi:nil="true"/>
    <lcf76f155ced4ddcb4097134ff3c332f xmlns="6f81fa95-1724-4d71-88c7-7fbbeb2fdc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BDFC6A-092E-4C1A-AC09-22C96E131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B0BB8F-EF09-42A7-B0D4-3EBD44E6E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1fa95-1724-4d71-88c7-7fbbeb2fdcba"/>
    <ds:schemaRef ds:uri="b2bf53f3-5e4a-465b-93df-80e859975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C281B7-23AB-4170-AF22-5057F2C26337}">
  <ds:schemaRefs>
    <ds:schemaRef ds:uri="6f81fa95-1724-4d71-88c7-7fbbeb2fdcba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b2bf53f3-5e4a-465b-93df-80e8599754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626</Words>
  <Application>Microsoft Office PowerPoint</Application>
  <PresentationFormat>On-screen Show (4:3)</PresentationFormat>
  <Paragraphs>90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Choosing the focus - Who are you going to target? And why? </vt:lpstr>
      <vt:lpstr>Campaign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cookie</dc:creator>
  <cp:lastModifiedBy>Emily Sykes</cp:lastModifiedBy>
  <cp:revision>133</cp:revision>
  <dcterms:created xsi:type="dcterms:W3CDTF">2018-09-03T14:19:16Z</dcterms:created>
  <dcterms:modified xsi:type="dcterms:W3CDTF">2022-11-07T12:58:11Z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0x010100717F357E09B13148984CF66198DB772F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