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14" r:id="rId5"/>
    <p:sldId id="278" r:id="rId6"/>
    <p:sldId id="298" r:id="rId7"/>
    <p:sldId id="299" r:id="rId8"/>
    <p:sldId id="300" r:id="rId9"/>
    <p:sldId id="303" r:id="rId10"/>
    <p:sldId id="301" r:id="rId11"/>
    <p:sldId id="302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hPoE5hhI2qyG8rfLfHRegBIjwX/A==" r:id="rId20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Wilkin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1591F-7884-4208-BC12-190DE78A0D61}" v="1" dt="2022-06-28T08:22:35.074"/>
    <p1510:client id="{9EDD3FF5-CDCD-B8DB-7EF6-30BDC403A034}" v="1" dt="2022-08-04T13:52:08.690"/>
    <p1510:client id="{BD93B5A1-CD3C-9F12-F1C6-4A790E8C13C7}" v="16" dt="2022-07-08T15:32:07.276"/>
    <p1510:client id="{CF80198B-1628-4200-9EE8-C175B190E5D0}" v="11" dt="2022-06-28T13:10:13.434"/>
    <p1510:client id="{D6932900-8032-C707-BE59-3618B8902687}" v="219" dt="2022-07-08T13:12:50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77066" autoAdjust="0"/>
  </p:normalViewPr>
  <p:slideViewPr>
    <p:cSldViewPr snapToGrid="0" snapToObjects="1">
      <p:cViewPr varScale="1">
        <p:scale>
          <a:sx n="49" d="100"/>
          <a:sy n="49" d="100"/>
        </p:scale>
        <p:origin x="18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ADADB-D47E-46E4-A001-610742E34D9B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7F3C-2804-42D8-A9FD-533B6399F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8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discuss in pairs/ small groups filling in table on worksheet (shown on next slide). Ask</a:t>
            </a:r>
            <a:r>
              <a:rPr lang="en-GB" baseline="0" dirty="0"/>
              <a:t> class for feedback filling in answers on a group flip chart/whiteboard. Students can note down any other qualities they think of.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1A45F-B77A-46B2-BEE7-4DCB299DDD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80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5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the physical space on stage to map out the structure of your presentation!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1A45F-B77A-46B2-BEE7-4DCB299DDD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0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image of Martin Luther King Jr for link to YouTube video. Ask students how Martin Luther King delivered his speech </a:t>
            </a:r>
            <a:r>
              <a:rPr lang="en-GB" baseline="0" dirty="0"/>
              <a:t>– when did he pause and which words did he emphasise?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1A45F-B77A-46B2-BEE7-4DCB299DDD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7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Dealing with nervousness: </a:t>
            </a:r>
            <a:r>
              <a:rPr lang="en-GB" dirty="0"/>
              <a:t>If students are worried</a:t>
            </a:r>
            <a:r>
              <a:rPr lang="en-GB" baseline="0" dirty="0"/>
              <a:t> about this you could practice </a:t>
            </a:r>
            <a:r>
              <a:rPr lang="en-GB" b="1" baseline="0" dirty="0"/>
              <a:t>diaphragmatic breathing (‘belly breathing’) </a:t>
            </a:r>
            <a:r>
              <a:rPr lang="en-GB" baseline="0" dirty="0"/>
              <a:t>with them, eliciting the benefits: It </a:t>
            </a:r>
            <a:r>
              <a:rPr lang="en-GB" b="1" baseline="0" dirty="0"/>
              <a:t>slows your heart rate</a:t>
            </a:r>
            <a:r>
              <a:rPr lang="en-GB" baseline="0" dirty="0"/>
              <a:t>, </a:t>
            </a:r>
            <a:r>
              <a:rPr lang="en-GB" b="1" baseline="0" dirty="0"/>
              <a:t>provides oxygen to your brain</a:t>
            </a:r>
            <a:r>
              <a:rPr lang="en-GB" baseline="0" dirty="0"/>
              <a:t>, creates the </a:t>
            </a:r>
            <a:r>
              <a:rPr lang="en-GB" b="1" baseline="0" dirty="0"/>
              <a:t>sound of authority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1A45F-B77A-46B2-BEE7-4DCB299DDD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40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Plenary: </a:t>
            </a:r>
            <a:r>
              <a:rPr lang="en-GB" dirty="0"/>
              <a:t>What were some of the techniques we learnt today? How can pausing and emphasizing improve</a:t>
            </a:r>
            <a:r>
              <a:rPr lang="en-GB" baseline="0" dirty="0"/>
              <a:t> your presentation? What are the 4 ‘P’s? </a:t>
            </a:r>
            <a:r>
              <a:rPr lang="en-GB" dirty="0"/>
              <a:t>What are the qualities of a good presenter?</a:t>
            </a:r>
          </a:p>
          <a:p>
            <a:r>
              <a:rPr lang="en-GB" dirty="0"/>
              <a:t>Your audience want to see you SUCCEED and will enjoy taking part!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1A45F-B77A-46B2-BEE7-4DCB299DDD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Poster Report to include – Objective, Key Achievements, Quotes, Photographs, number of pupils involved etc.</a:t>
            </a:r>
          </a:p>
          <a:p>
            <a:endParaRPr lang="en-GB" dirty="0"/>
          </a:p>
          <a:p>
            <a:r>
              <a:rPr lang="en-GB" dirty="0"/>
              <a:t>Share the success of your campaign with us on Twitter - @TeamModeshift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1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9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2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4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0F62-4327-5946-B708-87F002D85D1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5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vDWWy4CMhE&amp;t=62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s%3A%2F%2Fwww.incimages.com%2Fuploaded_files%2Fimage%2F970x450%2Fgetty_133970892_157811.jpg&amp;imgrefurl=https%3A%2F%2Fwww.inc.com%2Fwanda-thibodeaux%2Fheres-what-practicing-does-to-your-brain-and-how-to-do-it-right.html&amp;docid=jiQ7uFZXI9PBGM&amp;tbnid=tuy7vHVA6D6RLM%3A&amp;vet=10ahUKEwjaw9DQz8XgAhWEr3EKHc4ZDuYQMwhoKAEwAQ..i&amp;w=970&amp;h=450&amp;bih=603&amp;biw=1280&amp;q=practice&amp;ved=0ahUKEwjaw9DQz8XgAhWEr3EKHc4ZDuYQMwhoKAEwAQ&amp;iact=mrc&amp;uact=8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F336AB-983D-5EB5-3228-1B9472E13FBB}"/>
              </a:ext>
            </a:extLst>
          </p:cNvPr>
          <p:cNvSpPr txBox="1"/>
          <p:nvPr/>
        </p:nvSpPr>
        <p:spPr>
          <a:xfrm>
            <a:off x="1708376" y="2037806"/>
            <a:ext cx="5551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Presentation Skills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CBE5A-0AA5-4B2C-E66A-5CFEF021B8EE}"/>
              </a:ext>
            </a:extLst>
          </p:cNvPr>
          <p:cNvSpPr txBox="1"/>
          <p:nvPr/>
        </p:nvSpPr>
        <p:spPr>
          <a:xfrm>
            <a:off x="1883909" y="3059668"/>
            <a:ext cx="537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Active Travel Ambassadors Programme.</a:t>
            </a:r>
          </a:p>
        </p:txBody>
      </p:sp>
      <p:pic>
        <p:nvPicPr>
          <p:cNvPr id="5" name="Picture 4" descr="Accessibility Statement – Modeshift – Sustainable Travel">
            <a:extLst>
              <a:ext uri="{FF2B5EF4-FFF2-40B4-BE49-F238E27FC236}">
                <a16:creationId xmlns:a16="http://schemas.microsoft.com/office/drawing/2014/main" id="{F38DE356-ADF4-72A7-88E4-CA5D2C12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334323"/>
            <a:ext cx="3038475" cy="781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9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AB8945-2E6F-E273-B377-A151BEA5EF15}"/>
              </a:ext>
            </a:extLst>
          </p:cNvPr>
          <p:cNvSpPr txBox="1"/>
          <p:nvPr/>
        </p:nvSpPr>
        <p:spPr>
          <a:xfrm>
            <a:off x="599440" y="528320"/>
            <a:ext cx="4440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Session objectives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42B034-AC3E-8304-4DC0-2323395A662D}"/>
              </a:ext>
            </a:extLst>
          </p:cNvPr>
          <p:cNvSpPr/>
          <p:nvPr/>
        </p:nvSpPr>
        <p:spPr>
          <a:xfrm>
            <a:off x="217714" y="1862768"/>
            <a:ext cx="2590800" cy="18078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cs typeface="Arial"/>
              </a:rPr>
              <a:t>1. </a:t>
            </a:r>
            <a:r>
              <a:rPr lang="en-US" sz="1800" b="1" dirty="0">
                <a:solidFill>
                  <a:schemeClr val="tx1"/>
                </a:solidFill>
                <a:cs typeface="Arial"/>
              </a:rPr>
              <a:t>Understand the process of presenting. </a:t>
            </a:r>
          </a:p>
          <a:p>
            <a:endParaRPr lang="en-US" sz="1800" b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667504-1747-01D5-5B83-48EFD7921BBC}"/>
              </a:ext>
            </a:extLst>
          </p:cNvPr>
          <p:cNvSpPr/>
          <p:nvPr/>
        </p:nvSpPr>
        <p:spPr>
          <a:xfrm>
            <a:off x="5908402" y="3891873"/>
            <a:ext cx="2839357" cy="2122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  <a:cs typeface="Arial"/>
              </a:rPr>
              <a:t>3. Be prepared to deliver your pitch to a group of peers, school staff, the Senior Leadership Team or during an assembly!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AF3A5-A2DF-17ED-CF44-BB71C0986EB2}"/>
              </a:ext>
            </a:extLst>
          </p:cNvPr>
          <p:cNvSpPr/>
          <p:nvPr/>
        </p:nvSpPr>
        <p:spPr>
          <a:xfrm>
            <a:off x="2964543" y="2697491"/>
            <a:ext cx="2590800" cy="2122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  <a:cs typeface="Arial"/>
              </a:rPr>
              <a:t>2. Learn skills and strategies for effective presenting and have practiced techniques to give an engaging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0978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F373DF7-846D-4E57-A541-8E0B0184B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19" t="1057" r="6030" b="-1057"/>
          <a:stretch/>
        </p:blipFill>
        <p:spPr bwMode="auto">
          <a:xfrm>
            <a:off x="3869014" y="3136499"/>
            <a:ext cx="2131541" cy="1773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A322CB-4BA1-41AD-B55A-84963FC64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487840"/>
            <a:ext cx="2286000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818D63-1E90-4FE1-B6B9-6B7A71FAA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87" y="1605895"/>
            <a:ext cx="295275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F3818C-336E-4153-8DB2-5689275E4A6F}"/>
              </a:ext>
            </a:extLst>
          </p:cNvPr>
          <p:cNvSpPr txBox="1">
            <a:spLocks/>
          </p:cNvSpPr>
          <p:nvPr/>
        </p:nvSpPr>
        <p:spPr>
          <a:xfrm rot="20688302">
            <a:off x="605469" y="4821156"/>
            <a:ext cx="266429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002060"/>
                </a:solidFill>
              </a:rPr>
              <a:t>Body language…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F511E2-4574-4E1C-90F5-A57B89AB61EB}"/>
              </a:ext>
            </a:extLst>
          </p:cNvPr>
          <p:cNvSpPr/>
          <p:nvPr/>
        </p:nvSpPr>
        <p:spPr>
          <a:xfrm rot="929099">
            <a:off x="4176782" y="2149981"/>
            <a:ext cx="1280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Voice…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189182-CC74-4804-90F1-4D05688675D9}"/>
              </a:ext>
            </a:extLst>
          </p:cNvPr>
          <p:cNvSpPr/>
          <p:nvPr/>
        </p:nvSpPr>
        <p:spPr>
          <a:xfrm rot="942765">
            <a:off x="3851392" y="5386189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Personality…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15F961-EA6D-4CE4-884B-3496E6E865E2}"/>
              </a:ext>
            </a:extLst>
          </p:cNvPr>
          <p:cNvSpPr/>
          <p:nvPr/>
        </p:nvSpPr>
        <p:spPr>
          <a:xfrm rot="20712902">
            <a:off x="6237318" y="4937072"/>
            <a:ext cx="26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Other qualities…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F1E78-F271-497B-8F05-F4054BFB6070}"/>
              </a:ext>
            </a:extLst>
          </p:cNvPr>
          <p:cNvSpPr txBox="1"/>
          <p:nvPr/>
        </p:nvSpPr>
        <p:spPr>
          <a:xfrm>
            <a:off x="300841" y="153410"/>
            <a:ext cx="637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What are the qualities of a good presenter or public speaker?</a:t>
            </a:r>
          </a:p>
        </p:txBody>
      </p:sp>
    </p:spTree>
    <p:extLst>
      <p:ext uri="{BB962C8B-B14F-4D97-AF65-F5344CB8AC3E}">
        <p14:creationId xmlns:p14="http://schemas.microsoft.com/office/powerpoint/2010/main" val="129227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C2F1E78-F271-497B-8F05-F4054BFB6070}"/>
              </a:ext>
            </a:extLst>
          </p:cNvPr>
          <p:cNvSpPr txBox="1"/>
          <p:nvPr/>
        </p:nvSpPr>
        <p:spPr>
          <a:xfrm>
            <a:off x="251523" y="534912"/>
            <a:ext cx="63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Qualities of a good presenter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9F15A8-AE61-4E83-83F5-D18D23318966}"/>
              </a:ext>
            </a:extLst>
          </p:cNvPr>
          <p:cNvGraphicFramePr>
            <a:graphicFrameLocks noGrp="1"/>
          </p:cNvGraphicFramePr>
          <p:nvPr/>
        </p:nvGraphicFramePr>
        <p:xfrm>
          <a:off x="618075" y="1950720"/>
          <a:ext cx="7907850" cy="379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05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+mn-lt"/>
                        </a:rPr>
                        <a:t>Body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+mn-lt"/>
                        </a:rPr>
                        <a:t>Voice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+mn-lt"/>
                        </a:rPr>
                        <a:t>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5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4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21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8BE14A-498E-4BA9-903E-ACFE15E242D4}"/>
              </a:ext>
            </a:extLst>
          </p:cNvPr>
          <p:cNvSpPr txBox="1">
            <a:spLocks/>
          </p:cNvSpPr>
          <p:nvPr/>
        </p:nvSpPr>
        <p:spPr>
          <a:xfrm>
            <a:off x="3877375" y="3695326"/>
            <a:ext cx="1815446" cy="2034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00CC"/>
                </a:solidFill>
                <a:latin typeface="+mn-lt"/>
              </a:rPr>
              <a:t>Using the Space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69A5F6-3348-4A1E-88B9-0EDE6B6750FC}"/>
              </a:ext>
            </a:extLst>
          </p:cNvPr>
          <p:cNvSpPr txBox="1">
            <a:spLocks/>
          </p:cNvSpPr>
          <p:nvPr/>
        </p:nvSpPr>
        <p:spPr>
          <a:xfrm>
            <a:off x="2843565" y="276117"/>
            <a:ext cx="1120025" cy="846687"/>
          </a:xfrm>
          <a:prstGeom prst="rect">
            <a:avLst/>
          </a:prstGeom>
          <a:solidFill>
            <a:srgbClr val="FDF670"/>
          </a:solidFill>
          <a:ln w="6350">
            <a:solidFill>
              <a:srgbClr val="0000C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400" b="1" kern="1200" dirty="0">
                <a:solidFill>
                  <a:srgbClr val="0019A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Power Position</a:t>
            </a:r>
          </a:p>
        </p:txBody>
      </p:sp>
      <p:pic>
        <p:nvPicPr>
          <p:cNvPr id="6" name="Picture 2" descr="http://www.clker.com/cliparts/O/e/W/W/9/J/smaller-crowd-rdc-color-hi.png">
            <a:extLst>
              <a:ext uri="{FF2B5EF4-FFF2-40B4-BE49-F238E27FC236}">
                <a16:creationId xmlns:a16="http://schemas.microsoft.com/office/drawing/2014/main" id="{F12557B1-3113-44C8-A2DF-75E81E56E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78" y="1283265"/>
            <a:ext cx="2274240" cy="14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ker.com/cliparts/O/e/W/W/9/J/smaller-crowd-rdc-color-hi.png">
            <a:extLst>
              <a:ext uri="{FF2B5EF4-FFF2-40B4-BE49-F238E27FC236}">
                <a16:creationId xmlns:a16="http://schemas.microsoft.com/office/drawing/2014/main" id="{F28DEBE9-62A1-4DB5-B4F4-EFC59EF19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5" y="4211978"/>
            <a:ext cx="2274240" cy="14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7925BF-221B-44B6-A893-4029AC001179}"/>
              </a:ext>
            </a:extLst>
          </p:cNvPr>
          <p:cNvSpPr txBox="1">
            <a:spLocks/>
          </p:cNvSpPr>
          <p:nvPr/>
        </p:nvSpPr>
        <p:spPr>
          <a:xfrm>
            <a:off x="270728" y="2212836"/>
            <a:ext cx="1412246" cy="328157"/>
          </a:xfrm>
          <a:prstGeom prst="rect">
            <a:avLst/>
          </a:prstGeom>
          <a:solidFill>
            <a:srgbClr val="FDF670"/>
          </a:solidFill>
          <a:ln w="6350">
            <a:solidFill>
              <a:srgbClr val="0000C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400" b="1" kern="1200" dirty="0">
                <a:solidFill>
                  <a:srgbClr val="0019A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Stepping out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B30340-2C21-4F23-94A0-443CAEFBC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530" y="4211244"/>
            <a:ext cx="2274005" cy="14448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E53458-64C1-4801-96B4-BD9759215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414" y="2988869"/>
            <a:ext cx="350238" cy="90176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092E16B-EBB0-4CA6-B296-681BD39F36DA}"/>
              </a:ext>
            </a:extLst>
          </p:cNvPr>
          <p:cNvSpPr txBox="1">
            <a:spLocks/>
          </p:cNvSpPr>
          <p:nvPr/>
        </p:nvSpPr>
        <p:spPr>
          <a:xfrm>
            <a:off x="6648010" y="2286698"/>
            <a:ext cx="1888812" cy="328157"/>
          </a:xfrm>
          <a:prstGeom prst="rect">
            <a:avLst/>
          </a:prstGeom>
          <a:solidFill>
            <a:srgbClr val="FDF670"/>
          </a:solidFill>
          <a:ln w="6350">
            <a:solidFill>
              <a:srgbClr val="0000C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400" b="1" kern="1200" dirty="0">
                <a:solidFill>
                  <a:srgbClr val="0019A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Create a Role play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CBBC28-9ED1-4F2F-AAFF-2A35D9FF5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199" y="2988869"/>
            <a:ext cx="342146" cy="9187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58861D-E8B3-4A19-A38B-E80C839A3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456" y="2988869"/>
            <a:ext cx="337370" cy="8802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9590FF-B192-4821-BD82-7B1898299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8432" y="2761526"/>
            <a:ext cx="342146" cy="9187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D18B53-FD61-4E07-9FFA-B46E80F6D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209" y="3182157"/>
            <a:ext cx="337370" cy="8802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732BF3-AAAC-4C17-9AF4-F7DA51E31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1" y="2770043"/>
            <a:ext cx="350238" cy="901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F0FFB5-C6EB-4515-B0C9-0D4C4B664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578" y="267188"/>
            <a:ext cx="350238" cy="90176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55C03A9-4C26-41B5-8838-3059BD82CA81}"/>
              </a:ext>
            </a:extLst>
          </p:cNvPr>
          <p:cNvSpPr/>
          <p:nvPr/>
        </p:nvSpPr>
        <p:spPr>
          <a:xfrm>
            <a:off x="575790" y="5599829"/>
            <a:ext cx="227424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Helps your audience focus on the speaker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2DD01E-162C-412F-A662-3A66D0E1C2E2}"/>
              </a:ext>
            </a:extLst>
          </p:cNvPr>
          <p:cNvSpPr/>
          <p:nvPr/>
        </p:nvSpPr>
        <p:spPr>
          <a:xfrm>
            <a:off x="3403577" y="2691540"/>
            <a:ext cx="227424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 your key message </a:t>
            </a:r>
            <a:r>
              <a:rPr lang="en-GB" sz="1400" noProof="0" dirty="0">
                <a:solidFill>
                  <a:schemeClr val="bg1"/>
                </a:solidFill>
                <a:latin typeface="Calibri"/>
              </a:rPr>
              <a:t>when in the power position</a:t>
            </a:r>
            <a:endParaRPr kumimoji="0" lang="en-GB" sz="1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D53D3A-AF21-46FF-95E2-1D15B601FE31}"/>
              </a:ext>
            </a:extLst>
          </p:cNvPr>
          <p:cNvSpPr txBox="1"/>
          <p:nvPr/>
        </p:nvSpPr>
        <p:spPr>
          <a:xfrm>
            <a:off x="6455296" y="5618682"/>
            <a:ext cx="227424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Brings your presentation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life!</a:t>
            </a:r>
          </a:p>
        </p:txBody>
      </p:sp>
    </p:spTree>
    <p:extLst>
      <p:ext uri="{BB962C8B-B14F-4D97-AF65-F5344CB8AC3E}">
        <p14:creationId xmlns:p14="http://schemas.microsoft.com/office/powerpoint/2010/main" val="121547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C2F1E78-F271-497B-8F05-F4054BFB6070}"/>
              </a:ext>
            </a:extLst>
          </p:cNvPr>
          <p:cNvSpPr txBox="1"/>
          <p:nvPr/>
        </p:nvSpPr>
        <p:spPr>
          <a:xfrm>
            <a:off x="251523" y="534912"/>
            <a:ext cx="63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Pausing and Emphasising </a:t>
            </a:r>
          </a:p>
        </p:txBody>
      </p:sp>
      <p:pic>
        <p:nvPicPr>
          <p:cNvPr id="4" name="Picture 4" descr="http://www.kwu.edu/sites/default/files/styles/large/public/dr-martin-luther-king-1.jpg?itok=GlnqYaJT">
            <a:hlinkClick r:id="rId3"/>
            <a:extLst>
              <a:ext uri="{FF2B5EF4-FFF2-40B4-BE49-F238E27FC236}">
                <a16:creationId xmlns:a16="http://schemas.microsoft.com/office/drawing/2014/main" id="{812B99CF-CA01-4C47-ABD8-1B2A5ECE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66" y="1546403"/>
            <a:ext cx="2847383" cy="1817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84628-3EB2-41B7-9B1A-EB18422AED1E}"/>
              </a:ext>
            </a:extLst>
          </p:cNvPr>
          <p:cNvSpPr txBox="1"/>
          <p:nvPr/>
        </p:nvSpPr>
        <p:spPr>
          <a:xfrm>
            <a:off x="971600" y="3457021"/>
            <a:ext cx="2847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pausing effective?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73FCE-AE50-4EB1-B859-EE358121B5E9}"/>
              </a:ext>
            </a:extLst>
          </p:cNvPr>
          <p:cNvSpPr txBox="1"/>
          <p:nvPr/>
        </p:nvSpPr>
        <p:spPr>
          <a:xfrm>
            <a:off x="735249" y="3980241"/>
            <a:ext cx="356329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Pausing between the phrases gives the listener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to understand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information.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9F2DE-ADF5-4E97-8CFF-0CB4B13EB32E}"/>
              </a:ext>
            </a:extLst>
          </p:cNvPr>
          <p:cNvSpPr txBox="1"/>
          <p:nvPr/>
        </p:nvSpPr>
        <p:spPr>
          <a:xfrm>
            <a:off x="2809123" y="5085184"/>
            <a:ext cx="3563293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help make your speech more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entertaining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listen to!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BF9E2-35B6-4D3A-B7DD-D60F1F41E770}"/>
              </a:ext>
            </a:extLst>
          </p:cNvPr>
          <p:cNvSpPr txBox="1"/>
          <p:nvPr/>
        </p:nvSpPr>
        <p:spPr>
          <a:xfrm>
            <a:off x="4953083" y="3454687"/>
            <a:ext cx="329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emphasizing effective?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AE8E2-45E0-4662-B106-C7D5399CB547}"/>
              </a:ext>
            </a:extLst>
          </p:cNvPr>
          <p:cNvSpPr txBox="1"/>
          <p:nvPr/>
        </p:nvSpPr>
        <p:spPr>
          <a:xfrm>
            <a:off x="4716016" y="3980241"/>
            <a:ext cx="370796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It draws listeners in, brings the text to life and makes the most important information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stand out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95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 result for practice">
            <a:hlinkClick r:id="rId3"/>
            <a:extLst>
              <a:ext uri="{FF2B5EF4-FFF2-40B4-BE49-F238E27FC236}">
                <a16:creationId xmlns:a16="http://schemas.microsoft.com/office/drawing/2014/main" id="{7C2DF210-2ACA-4655-8F02-8B489AA5F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r="7073"/>
          <a:stretch/>
        </p:blipFill>
        <p:spPr bwMode="auto">
          <a:xfrm>
            <a:off x="6127721" y="3437400"/>
            <a:ext cx="2726644" cy="16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2F1E78-F271-497B-8F05-F4054BFB6070}"/>
              </a:ext>
            </a:extLst>
          </p:cNvPr>
          <p:cNvSpPr txBox="1"/>
          <p:nvPr/>
        </p:nvSpPr>
        <p:spPr>
          <a:xfrm>
            <a:off x="251523" y="334952"/>
            <a:ext cx="63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The 4 ‘P’s of Presenting </a:t>
            </a:r>
          </a:p>
        </p:txBody>
      </p:sp>
      <p:pic>
        <p:nvPicPr>
          <p:cNvPr id="4" name="Picture 8" descr="https://www.sandler.com/sites/default/files/styles/blog_main_image/public/images/blog/think%20positive.jpg?itok=6Uy5iStS">
            <a:extLst>
              <a:ext uri="{FF2B5EF4-FFF2-40B4-BE49-F238E27FC236}">
                <a16:creationId xmlns:a16="http://schemas.microsoft.com/office/drawing/2014/main" id="{BE23CE9F-F98D-413C-B6AC-E8EB495E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1" y="1800218"/>
            <a:ext cx="1597679" cy="18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84C9D-AE59-4EEC-8840-075CF83DF253}"/>
              </a:ext>
            </a:extLst>
          </p:cNvPr>
          <p:cNvSpPr txBox="1"/>
          <p:nvPr/>
        </p:nvSpPr>
        <p:spPr>
          <a:xfrm>
            <a:off x="195617" y="1326440"/>
            <a:ext cx="2721997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Positive thinking</a:t>
            </a:r>
          </a:p>
        </p:txBody>
      </p:sp>
      <p:pic>
        <p:nvPicPr>
          <p:cNvPr id="6" name="Picture 4" descr="http://realfamilytrips.com/wp-content/uploads/2013/10/how-to-prepare-your-kids_assign-destination.jpg">
            <a:extLst>
              <a:ext uri="{FF2B5EF4-FFF2-40B4-BE49-F238E27FC236}">
                <a16:creationId xmlns:a16="http://schemas.microsoft.com/office/drawing/2014/main" id="{A0C3E844-B5CA-4D7D-A345-C9FE245C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10" y="2297896"/>
            <a:ext cx="2279650" cy="151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043E11-E12D-4B40-815E-5DD2E0BFFC03}"/>
              </a:ext>
            </a:extLst>
          </p:cNvPr>
          <p:cNvSpPr txBox="1"/>
          <p:nvPr/>
        </p:nvSpPr>
        <p:spPr>
          <a:xfrm>
            <a:off x="3533782" y="1849660"/>
            <a:ext cx="1966325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834B9-220A-47D6-B8D2-E88ACD76E1B1}"/>
              </a:ext>
            </a:extLst>
          </p:cNvPr>
          <p:cNvSpPr txBox="1"/>
          <p:nvPr/>
        </p:nvSpPr>
        <p:spPr>
          <a:xfrm>
            <a:off x="6899916" y="2914180"/>
            <a:ext cx="1400456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BE5F9-8DEE-4560-91D3-4FE22EDEC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35" y="4638462"/>
            <a:ext cx="3902223" cy="14304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449179-71D6-409D-8CBD-35F458ADAA83}"/>
              </a:ext>
            </a:extLst>
          </p:cNvPr>
          <p:cNvSpPr txBox="1"/>
          <p:nvPr/>
        </p:nvSpPr>
        <p:spPr>
          <a:xfrm>
            <a:off x="1307951" y="4125374"/>
            <a:ext cx="2101702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07689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C2F1E78-F271-497B-8F05-F4054BFB6070}"/>
              </a:ext>
            </a:extLst>
          </p:cNvPr>
          <p:cNvSpPr txBox="1"/>
          <p:nvPr/>
        </p:nvSpPr>
        <p:spPr>
          <a:xfrm>
            <a:off x="133959" y="62158"/>
            <a:ext cx="63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Get ready to present!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E516F-55DF-4700-88C4-385E60AC5745}"/>
              </a:ext>
            </a:extLst>
          </p:cNvPr>
          <p:cNvSpPr txBox="1"/>
          <p:nvPr/>
        </p:nvSpPr>
        <p:spPr>
          <a:xfrm>
            <a:off x="51563" y="2794379"/>
            <a:ext cx="2052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Print out of slides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9D4E7-6C00-4597-A9F4-75BF25B405A8}"/>
              </a:ext>
            </a:extLst>
          </p:cNvPr>
          <p:cNvSpPr txBox="1"/>
          <p:nvPr/>
        </p:nvSpPr>
        <p:spPr>
          <a:xfrm>
            <a:off x="7358722" y="3058755"/>
            <a:ext cx="1599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Prompt cards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DA44C-9E80-456D-B51D-A27A2523C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815"/>
          <a:stretch/>
        </p:blipFill>
        <p:spPr>
          <a:xfrm>
            <a:off x="2045531" y="2995895"/>
            <a:ext cx="5029789" cy="21756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8469AC-9E76-4284-B3B7-CE59B09DD59F}"/>
              </a:ext>
            </a:extLst>
          </p:cNvPr>
          <p:cNvSpPr/>
          <p:nvPr/>
        </p:nvSpPr>
        <p:spPr bwMode="auto">
          <a:xfrm>
            <a:off x="7252253" y="3529111"/>
            <a:ext cx="1612990" cy="1453974"/>
          </a:xfrm>
          <a:prstGeom prst="rect">
            <a:avLst/>
          </a:prstGeom>
          <a:solidFill>
            <a:srgbClr val="FFFF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Hands up for…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Correct answer is…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This is because…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D7568-C0D3-4DB3-990D-0A320C75B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65" y="3316376"/>
            <a:ext cx="1244764" cy="1761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F53A25-7051-4BB6-941C-3D8BD8AF3FE2}"/>
              </a:ext>
            </a:extLst>
          </p:cNvPr>
          <p:cNvSpPr txBox="1"/>
          <p:nvPr/>
        </p:nvSpPr>
        <p:spPr>
          <a:xfrm>
            <a:off x="704375" y="5321868"/>
            <a:ext cx="831088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Decide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will present each slide and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you will say.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Annotate your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print out </a:t>
            </a:r>
            <a:r>
              <a:rPr lang="en-GB" dirty="0">
                <a:latin typeface="Calibri"/>
              </a:rPr>
              <a:t>or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make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prompt cards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to remind you of what to say.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Practise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presenting to each other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without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using the script.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F8B11-A5E1-47B6-BD22-24CC38EEDF77}"/>
              </a:ext>
            </a:extLst>
          </p:cNvPr>
          <p:cNvSpPr txBox="1"/>
          <p:nvPr/>
        </p:nvSpPr>
        <p:spPr>
          <a:xfrm rot="20616354">
            <a:off x="639473" y="2875003"/>
            <a:ext cx="8083725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fun presenting!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41B78-397E-29C6-53ED-6FC90662359D}"/>
              </a:ext>
            </a:extLst>
          </p:cNvPr>
          <p:cNvSpPr txBox="1"/>
          <p:nvPr/>
        </p:nvSpPr>
        <p:spPr>
          <a:xfrm>
            <a:off x="204756" y="636469"/>
            <a:ext cx="7125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 the questions below and work as a team </a:t>
            </a:r>
            <a:r>
              <a:rPr lang="en-US" sz="1800" b="1" dirty="0">
                <a:solidFill>
                  <a:schemeClr val="accent1"/>
                </a:solidFill>
                <a:latin typeface="Calibri"/>
              </a:rPr>
              <a:t>to create a presentation for your campaign idea: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68AEF-992F-39E5-A603-A2BA1D772184}"/>
              </a:ext>
            </a:extLst>
          </p:cNvPr>
          <p:cNvSpPr/>
          <p:nvPr/>
        </p:nvSpPr>
        <p:spPr>
          <a:xfrm>
            <a:off x="3339676" y="1484316"/>
            <a:ext cx="1748097" cy="8686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Campaign Questions: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EAB50-DB09-EF0D-E642-A1612805B2D3}"/>
              </a:ext>
            </a:extLst>
          </p:cNvPr>
          <p:cNvSpPr txBox="1"/>
          <p:nvPr/>
        </p:nvSpPr>
        <p:spPr>
          <a:xfrm>
            <a:off x="186036" y="1523345"/>
            <a:ext cx="165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What is the problem?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13BF4-6B0C-D967-BB0B-5A4603529487}"/>
              </a:ext>
            </a:extLst>
          </p:cNvPr>
          <p:cNvSpPr txBox="1"/>
          <p:nvPr/>
        </p:nvSpPr>
        <p:spPr>
          <a:xfrm>
            <a:off x="1762129" y="2025500"/>
            <a:ext cx="144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What is your solution?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E9DF1F-C89F-9084-32F2-6B49CFFC0B6B}"/>
              </a:ext>
            </a:extLst>
          </p:cNvPr>
          <p:cNvSpPr txBox="1"/>
          <p:nvPr/>
        </p:nvSpPr>
        <p:spPr>
          <a:xfrm>
            <a:off x="5264866" y="1615205"/>
            <a:ext cx="184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Who are you going to target?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436B51-8BB1-4AC8-1118-3CF2682C2D8D}"/>
              </a:ext>
            </a:extLst>
          </p:cNvPr>
          <p:cNvSpPr txBox="1"/>
          <p:nvPr/>
        </p:nvSpPr>
        <p:spPr>
          <a:xfrm>
            <a:off x="7192510" y="2061595"/>
            <a:ext cx="19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How will you measure your success?</a:t>
            </a:r>
          </a:p>
        </p:txBody>
      </p:sp>
    </p:spTree>
    <p:extLst>
      <p:ext uri="{BB962C8B-B14F-4D97-AF65-F5344CB8AC3E}">
        <p14:creationId xmlns:p14="http://schemas.microsoft.com/office/powerpoint/2010/main" val="29417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20C08C-DBED-EFF4-F5B4-06A1EEB3EAEF}"/>
              </a:ext>
            </a:extLst>
          </p:cNvPr>
          <p:cNvSpPr txBox="1"/>
          <p:nvPr/>
        </p:nvSpPr>
        <p:spPr>
          <a:xfrm>
            <a:off x="101236" y="436275"/>
            <a:ext cx="6652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Next Steps…Take Action!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1B609-D3E3-5BBE-BC8D-7DC1E21C829D}"/>
              </a:ext>
            </a:extLst>
          </p:cNvPr>
          <p:cNvSpPr txBox="1"/>
          <p:nvPr/>
        </p:nvSpPr>
        <p:spPr>
          <a:xfrm>
            <a:off x="326571" y="1789799"/>
            <a:ext cx="54085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pPr algn="ctr"/>
            <a:r>
              <a:rPr lang="en-GB" sz="2400" b="1" dirty="0">
                <a:solidFill>
                  <a:srgbClr val="00B0F0"/>
                </a:solidFill>
              </a:rPr>
              <a:t>You are now ready to </a:t>
            </a:r>
            <a:r>
              <a:rPr lang="en-GB" sz="2400" b="1" u="sng" dirty="0">
                <a:solidFill>
                  <a:schemeClr val="bg1"/>
                </a:solidFill>
              </a:rPr>
              <a:t>present and launch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rgbClr val="00B0F0"/>
                </a:solidFill>
              </a:rPr>
              <a:t>your campaign to your school.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b="1" dirty="0">
                <a:solidFill>
                  <a:srgbClr val="00B0F0"/>
                </a:solidFill>
              </a:rPr>
              <a:t>Get started on delivering your tasks and don’t forget to record your results - ask for help if you need it! </a:t>
            </a:r>
          </a:p>
          <a:p>
            <a:pPr algn="ctr"/>
            <a:endParaRPr lang="en-GB" sz="2400" b="1" dirty="0">
              <a:solidFill>
                <a:srgbClr val="00B0F0"/>
              </a:solidFill>
            </a:endParaRPr>
          </a:p>
          <a:p>
            <a:pPr algn="ctr"/>
            <a:r>
              <a:rPr lang="en-GB" sz="2400" b="1" dirty="0">
                <a:solidFill>
                  <a:srgbClr val="00B0F0"/>
                </a:solidFill>
              </a:rPr>
              <a:t>Collect evidence along the way to make a </a:t>
            </a:r>
            <a:r>
              <a:rPr lang="en-GB" sz="2400" b="1" u="sng" dirty="0">
                <a:solidFill>
                  <a:schemeClr val="bg1"/>
                </a:solidFill>
              </a:rPr>
              <a:t>Poster Report </a:t>
            </a:r>
            <a:r>
              <a:rPr lang="en-GB" sz="2400" b="1" dirty="0">
                <a:solidFill>
                  <a:srgbClr val="00B0F0"/>
                </a:solidFill>
              </a:rPr>
              <a:t>or write an article for your school </a:t>
            </a:r>
            <a:r>
              <a:rPr lang="en-GB" sz="2400" b="1" u="sng" dirty="0">
                <a:solidFill>
                  <a:schemeClr val="bg1"/>
                </a:solidFill>
              </a:rPr>
              <a:t>Newsletter!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5BECA-075C-C9FF-844A-5DC7DB991A59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37" y="1575742"/>
            <a:ext cx="2500312" cy="2199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A34AB4-B07B-8885-7E1D-05E2DC9CF30F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37" y="3957638"/>
            <a:ext cx="2500312" cy="2057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8860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F357E09B13148984CF66198DB772F" ma:contentTypeVersion="11" ma:contentTypeDescription="Create a new document." ma:contentTypeScope="" ma:versionID="5d75f722b72fbf5af243cd11bf53f055">
  <xsd:schema xmlns:xsd="http://www.w3.org/2001/XMLSchema" xmlns:xs="http://www.w3.org/2001/XMLSchema" xmlns:p="http://schemas.microsoft.com/office/2006/metadata/properties" xmlns:ns2="6f81fa95-1724-4d71-88c7-7fbbeb2fdcba" xmlns:ns3="b2bf53f3-5e4a-465b-93df-80e85997541a" targetNamespace="http://schemas.microsoft.com/office/2006/metadata/properties" ma:root="true" ma:fieldsID="5cb6bf276c3814d02c11c43f814f1cc7" ns2:_="" ns3:_="">
    <xsd:import namespace="6f81fa95-1724-4d71-88c7-7fbbeb2fdcba"/>
    <xsd:import namespace="b2bf53f3-5e4a-465b-93df-80e859975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1fa95-1724-4d71-88c7-7fbbeb2fd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d482b3a-7790-4b7a-b4fc-b7fa76ab7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f53f3-5e4a-465b-93df-80e8599754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c33abd1-5090-4772-b11d-d0e6e7ac8311}" ma:internalName="TaxCatchAll" ma:showField="CatchAllData" ma:web="b2bf53f3-5e4a-465b-93df-80e859975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f53f3-5e4a-465b-93df-80e85997541a" xsi:nil="true"/>
    <lcf76f155ced4ddcb4097134ff3c332f xmlns="6f81fa95-1724-4d71-88c7-7fbbeb2fdcb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B0BB8F-EF09-42A7-B0D4-3EBD44E6E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1fa95-1724-4d71-88c7-7fbbeb2fdcba"/>
    <ds:schemaRef ds:uri="b2bf53f3-5e4a-465b-93df-80e859975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C281B7-23AB-4170-AF22-5057F2C26337}">
  <ds:schemaRefs>
    <ds:schemaRef ds:uri="6f81fa95-1724-4d71-88c7-7fbbeb2fdcba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b2bf53f3-5e4a-465b-93df-80e85997541a"/>
  </ds:schemaRefs>
</ds:datastoreItem>
</file>

<file path=customXml/itemProps3.xml><?xml version="1.0" encoding="utf-8"?>
<ds:datastoreItem xmlns:ds="http://schemas.openxmlformats.org/officeDocument/2006/customXml" ds:itemID="{01BDFC6A-092E-4C1A-AC09-22C96E131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8082</TotalTime>
  <Words>600</Words>
  <Application>Microsoft Office PowerPoint</Application>
  <PresentationFormat>On-screen Show (4:3)</PresentationFormat>
  <Paragraphs>77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Bradley Hand ITC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cookie</dc:creator>
  <cp:lastModifiedBy>Emily Sykes</cp:lastModifiedBy>
  <cp:revision>132</cp:revision>
  <dcterms:created xsi:type="dcterms:W3CDTF">2018-09-03T14:19:16Z</dcterms:created>
  <dcterms:modified xsi:type="dcterms:W3CDTF">2022-11-14T10:29:31Z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0x010100717F357E09B13148984CF66198DB772F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