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14" r:id="rId5"/>
    <p:sldId id="298" r:id="rId6"/>
    <p:sldId id="278" r:id="rId7"/>
    <p:sldId id="315" r:id="rId8"/>
    <p:sldId id="321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hPoE5hhI2qyG8rfLfHRegBIjwX/A==" r:id="rId2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Wilki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1591F-7884-4208-BC12-190DE78A0D61}" v="1" dt="2022-06-28T08:22:35.074"/>
    <p1510:client id="{9EDD3FF5-CDCD-B8DB-7EF6-30BDC403A034}" v="1" dt="2022-08-04T13:52:08.690"/>
    <p1510:client id="{BD93B5A1-CD3C-9F12-F1C6-4A790E8C13C7}" v="16" dt="2022-07-08T15:32:07.276"/>
    <p1510:client id="{CF80198B-1628-4200-9EE8-C175B190E5D0}" v="11" dt="2022-06-28T13:10:13.434"/>
    <p1510:client id="{D6932900-8032-C707-BE59-3618B8902687}" v="219" dt="2022-07-08T13:12:50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77066" autoAdjust="0"/>
  </p:normalViewPr>
  <p:slideViewPr>
    <p:cSldViewPr snapToGrid="0" snapToObjects="1">
      <p:cViewPr varScale="1">
        <p:scale>
          <a:sx n="49" d="100"/>
          <a:sy n="49" d="100"/>
        </p:scale>
        <p:origin x="18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ADADB-D47E-46E4-A001-610742E34D9B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7F3C-2804-42D8-A9FD-533B6399F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8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Ambassadors to reflect on their presentation/ assembly.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9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7F3C-2804-42D8-A9FD-533B6399F6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2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2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0F62-4327-5946-B708-87F002D85D1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CEE3-80EF-7E4F-A8EA-763DFEFD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336AB-983D-5EB5-3228-1B9472E13FBB}"/>
              </a:ext>
            </a:extLst>
          </p:cNvPr>
          <p:cNvSpPr txBox="1"/>
          <p:nvPr/>
        </p:nvSpPr>
        <p:spPr>
          <a:xfrm>
            <a:off x="1796142" y="2219368"/>
            <a:ext cx="555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Project Evaluation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Accessibility Statement – Modeshift – Sustainable Travel">
            <a:extLst>
              <a:ext uri="{FF2B5EF4-FFF2-40B4-BE49-F238E27FC236}">
                <a16:creationId xmlns:a16="http://schemas.microsoft.com/office/drawing/2014/main" id="{DAF8FF5F-68DC-9E35-279D-5DB095D6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334323"/>
            <a:ext cx="3038475" cy="781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44360-A4E2-2DA1-5740-E78F56F83110}"/>
              </a:ext>
            </a:extLst>
          </p:cNvPr>
          <p:cNvSpPr txBox="1"/>
          <p:nvPr/>
        </p:nvSpPr>
        <p:spPr>
          <a:xfrm>
            <a:off x="1883909" y="3059668"/>
            <a:ext cx="537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Active Travel Ambassadors Programme.</a:t>
            </a:r>
          </a:p>
        </p:txBody>
      </p:sp>
    </p:spTree>
    <p:extLst>
      <p:ext uri="{BB962C8B-B14F-4D97-AF65-F5344CB8AC3E}">
        <p14:creationId xmlns:p14="http://schemas.microsoft.com/office/powerpoint/2010/main" val="150409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4AF424-2E10-4816-BA55-C3397AA0A44E}"/>
              </a:ext>
            </a:extLst>
          </p:cNvPr>
          <p:cNvSpPr txBox="1"/>
          <p:nvPr/>
        </p:nvSpPr>
        <p:spPr>
          <a:xfrm>
            <a:off x="199775" y="176314"/>
            <a:ext cx="6294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</a:rPr>
              <a:t>ATA Presentation Review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79EE2-FBF4-4394-B974-3270556F9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39"/>
          <a:stretch/>
        </p:blipFill>
        <p:spPr>
          <a:xfrm>
            <a:off x="2814762" y="4099985"/>
            <a:ext cx="3718559" cy="200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F0EA0B-6117-43ED-889E-2478289A119F}"/>
              </a:ext>
            </a:extLst>
          </p:cNvPr>
          <p:cNvSpPr/>
          <p:nvPr/>
        </p:nvSpPr>
        <p:spPr>
          <a:xfrm>
            <a:off x="818762" y="1624190"/>
            <a:ext cx="7106037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2400" b="1" dirty="0">
                <a:cs typeface="Arial" panose="020B0604020202020204" pitchFamily="34" charset="0"/>
              </a:rPr>
              <a:t>Well done for delivering your ATA presentation!</a:t>
            </a:r>
          </a:p>
          <a:p>
            <a:pPr lvl="0" algn="ctr" defTabSz="914400">
              <a:defRPr/>
            </a:pPr>
            <a:r>
              <a:rPr lang="en-GB" sz="2400" b="1" dirty="0">
                <a:solidFill>
                  <a:srgbClr val="0000CC"/>
                </a:solidFill>
                <a:cs typeface="Arial" panose="020B0604020202020204" pitchFamily="34" charset="0"/>
              </a:rPr>
              <a:t>What have you learnt from this experience?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B83BE5-105C-43C4-85DF-467B3A8BCE77}"/>
              </a:ext>
            </a:extLst>
          </p:cNvPr>
          <p:cNvSpPr/>
          <p:nvPr/>
        </p:nvSpPr>
        <p:spPr>
          <a:xfrm>
            <a:off x="3142202" y="3365631"/>
            <a:ext cx="2286000" cy="400110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2000" b="1" dirty="0">
                <a:solidFill>
                  <a:srgbClr val="0000CC"/>
                </a:solidFill>
                <a:cs typeface="Arial" panose="020B0604020202020204" pitchFamily="34" charset="0"/>
              </a:rPr>
              <a:t>What went well?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725060-2820-481E-A288-3093168D3758}"/>
              </a:ext>
            </a:extLst>
          </p:cNvPr>
          <p:cNvCxnSpPr>
            <a:cxnSpLocks/>
          </p:cNvCxnSpPr>
          <p:nvPr/>
        </p:nvCxnSpPr>
        <p:spPr>
          <a:xfrm flipH="1">
            <a:off x="1598960" y="2558548"/>
            <a:ext cx="1700831" cy="1007138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B1BB59-5AF6-43B9-84A7-F75BDF577D5E}"/>
              </a:ext>
            </a:extLst>
          </p:cNvPr>
          <p:cNvCxnSpPr>
            <a:cxnSpLocks/>
          </p:cNvCxnSpPr>
          <p:nvPr/>
        </p:nvCxnSpPr>
        <p:spPr>
          <a:xfrm>
            <a:off x="4387077" y="2496046"/>
            <a:ext cx="0" cy="766224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3262D18-C6F8-4907-B9A9-6FC62FD6B140}"/>
              </a:ext>
            </a:extLst>
          </p:cNvPr>
          <p:cNvSpPr/>
          <p:nvPr/>
        </p:nvSpPr>
        <p:spPr>
          <a:xfrm>
            <a:off x="6609082" y="3350505"/>
            <a:ext cx="2702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2000" b="1" dirty="0">
                <a:solidFill>
                  <a:srgbClr val="0000CC"/>
                </a:solidFill>
                <a:cs typeface="Arial" panose="020B0604020202020204" pitchFamily="34" charset="0"/>
              </a:rPr>
              <a:t>Who has </a:t>
            </a:r>
            <a:r>
              <a:rPr lang="en-GB" sz="2000" b="1" i="1" dirty="0">
                <a:solidFill>
                  <a:srgbClr val="0000CC"/>
                </a:solidFill>
                <a:cs typeface="Arial" panose="020B0604020202020204" pitchFamily="34" charset="0"/>
              </a:rPr>
              <a:t>really stood out </a:t>
            </a:r>
            <a:r>
              <a:rPr lang="en-GB" sz="2000" b="1" dirty="0">
                <a:solidFill>
                  <a:srgbClr val="0000CC"/>
                </a:solidFill>
                <a:cs typeface="Arial" panose="020B0604020202020204" pitchFamily="34" charset="0"/>
              </a:rPr>
              <a:t>in your team and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9F307-E2A5-0CDB-286C-3021E112F445}"/>
              </a:ext>
            </a:extLst>
          </p:cNvPr>
          <p:cNvSpPr txBox="1"/>
          <p:nvPr/>
        </p:nvSpPr>
        <p:spPr>
          <a:xfrm>
            <a:off x="152400" y="6311910"/>
            <a:ext cx="2672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ATA - Condensed Version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EDD7F9-384F-8F2E-003A-D611C6DDA741}"/>
              </a:ext>
            </a:extLst>
          </p:cNvPr>
          <p:cNvCxnSpPr>
            <a:cxnSpLocks/>
          </p:cNvCxnSpPr>
          <p:nvPr/>
        </p:nvCxnSpPr>
        <p:spPr>
          <a:xfrm>
            <a:off x="5428202" y="2547438"/>
            <a:ext cx="1330407" cy="714832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1B988B5-8D18-5199-970D-A98AE462C071}"/>
              </a:ext>
            </a:extLst>
          </p:cNvPr>
          <p:cNvSpPr/>
          <p:nvPr/>
        </p:nvSpPr>
        <p:spPr>
          <a:xfrm>
            <a:off x="199775" y="3888070"/>
            <a:ext cx="2286000" cy="707886"/>
          </a:xfrm>
          <a:prstGeom prst="rect">
            <a:avLst/>
          </a:prstGeom>
          <a:ln w="15875">
            <a:noFill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2000" b="1" dirty="0">
                <a:solidFill>
                  <a:srgbClr val="0000CC"/>
                </a:solidFill>
                <a:cs typeface="Arial" panose="020B0604020202020204" pitchFamily="34" charset="0"/>
              </a:rPr>
              <a:t>What could be improved upon?</a:t>
            </a:r>
          </a:p>
        </p:txBody>
      </p:sp>
      <p:pic>
        <p:nvPicPr>
          <p:cNvPr id="1026" name="Picture 2" descr="Well done - Free communications icons">
            <a:extLst>
              <a:ext uri="{FF2B5EF4-FFF2-40B4-BE49-F238E27FC236}">
                <a16:creationId xmlns:a16="http://schemas.microsoft.com/office/drawing/2014/main" id="{C6372962-CA78-809D-AA8D-E36FE417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7" y="4801133"/>
            <a:ext cx="1333725" cy="13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 job - Free communications icons">
            <a:extLst>
              <a:ext uri="{FF2B5EF4-FFF2-40B4-BE49-F238E27FC236}">
                <a16:creationId xmlns:a16="http://schemas.microsoft.com/office/drawing/2014/main" id="{211C76D6-0746-8C02-787B-51EFBEEA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83" y="4383394"/>
            <a:ext cx="1700832" cy="17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3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AA16D3-EE42-6387-9C8C-1C49F78E5E95}"/>
              </a:ext>
            </a:extLst>
          </p:cNvPr>
          <p:cNvSpPr txBox="1"/>
          <p:nvPr/>
        </p:nvSpPr>
        <p:spPr>
          <a:xfrm>
            <a:off x="138012" y="145207"/>
            <a:ext cx="613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Measuring the impact of your campaign..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ED96A-9B70-9447-0CE1-2B92D13DDEBB}"/>
              </a:ext>
            </a:extLst>
          </p:cNvPr>
          <p:cNvSpPr txBox="1"/>
          <p:nvPr/>
        </p:nvSpPr>
        <p:spPr>
          <a:xfrm>
            <a:off x="138012" y="1597327"/>
            <a:ext cx="9489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Why do you think reporting on your ATA campaign is important?</a:t>
            </a:r>
          </a:p>
          <a:p>
            <a:endParaRPr lang="en-GB" sz="2400" dirty="0"/>
          </a:p>
          <a:p>
            <a:r>
              <a:rPr lang="en-GB" sz="2400" dirty="0"/>
              <a:t>Who are you reporting to and why?</a:t>
            </a:r>
          </a:p>
          <a:p>
            <a:endParaRPr lang="en-GB" sz="2400" dirty="0"/>
          </a:p>
          <a:p>
            <a:r>
              <a:rPr lang="en-GB" sz="2400" dirty="0"/>
              <a:t>What kind of things do you think you need to report on?</a:t>
            </a:r>
          </a:p>
          <a:p>
            <a:endParaRPr lang="en-GB" sz="2400" dirty="0"/>
          </a:p>
          <a:p>
            <a:r>
              <a:rPr lang="en-GB" sz="2400" dirty="0"/>
              <a:t>How could you present your report?</a:t>
            </a:r>
          </a:p>
          <a:p>
            <a:endParaRPr lang="en-GB" sz="3200" dirty="0"/>
          </a:p>
        </p:txBody>
      </p:sp>
      <p:pic>
        <p:nvPicPr>
          <p:cNvPr id="8" name="Picture 2" descr="Research Design &amp; Method - Research Methods Guide - Research Guides at  Virginia Tech">
            <a:extLst>
              <a:ext uri="{FF2B5EF4-FFF2-40B4-BE49-F238E27FC236}">
                <a16:creationId xmlns:a16="http://schemas.microsoft.com/office/drawing/2014/main" id="{FF58F6DB-A3F1-196D-B158-3C520AD7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2" y="5061850"/>
            <a:ext cx="1210607" cy="9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E413-F541-2FFD-F682-3FD4BCB9F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6591"/>
            <a:ext cx="2711726" cy="838199"/>
          </a:xfrm>
        </p:spPr>
        <p:txBody>
          <a:bodyPr>
            <a:normAutofit/>
          </a:bodyPr>
          <a:lstStyle/>
          <a:p>
            <a:r>
              <a:rPr lang="en-GB" b="1" dirty="0"/>
              <a:t>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7EF11-4A67-3DB0-B6E6-70FAF3528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1705964"/>
            <a:ext cx="5738191" cy="4137988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</a:rPr>
              <a:t>Working in a team or in sub-groups, create a Poster Report or a written report to let people know what you did, why you did it and what you have achieved.</a:t>
            </a: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If you are working in your sub-groups, remember to come together as a team and compile your report.</a:t>
            </a: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You can use the Poster Report Template or create your own.</a:t>
            </a: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Remember to make your Poster Report colourful and interesting!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86552-5B47-3648-2E9E-BF2466F5BD1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37" y="1575742"/>
            <a:ext cx="2500312" cy="2199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3A0F7-22F1-BAE5-6870-4E4DC637E7F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37" y="3957638"/>
            <a:ext cx="2500312" cy="20575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55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4B277D-0165-4C1C-95E7-A1751A983B5F}"/>
              </a:ext>
            </a:extLst>
          </p:cNvPr>
          <p:cNvGrpSpPr/>
          <p:nvPr/>
        </p:nvGrpSpPr>
        <p:grpSpPr>
          <a:xfrm>
            <a:off x="121921" y="1330960"/>
            <a:ext cx="8815704" cy="4804409"/>
            <a:chOff x="0" y="-185601"/>
            <a:chExt cx="8731781" cy="47250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0A5CC704-A9AE-4473-967D-77B99DD5A3FD}"/>
                </a:ext>
              </a:extLst>
            </p:cNvPr>
            <p:cNvSpPr/>
            <p:nvPr/>
          </p:nvSpPr>
          <p:spPr>
            <a:xfrm>
              <a:off x="0" y="-185601"/>
              <a:ext cx="3067291" cy="208957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GB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20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OUR OBJECTIVE</a:t>
              </a:r>
              <a:endParaRPr lang="en-GB" sz="2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600" dirty="0">
                  <a:solidFill>
                    <a:srgbClr val="0070C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What did you decide to tackle and why?</a:t>
              </a:r>
              <a:endParaRPr lang="en-GB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600" dirty="0">
                  <a:solidFill>
                    <a:srgbClr val="0070C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What goal did your project set out to achieve and why?</a:t>
              </a:r>
              <a:endParaRPr lang="en-GB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E65DB7A7-D844-4995-9AFD-EEA634DBF2B1}"/>
                </a:ext>
              </a:extLst>
            </p:cNvPr>
            <p:cNvSpPr/>
            <p:nvPr/>
          </p:nvSpPr>
          <p:spPr>
            <a:xfrm>
              <a:off x="5929053" y="-185601"/>
              <a:ext cx="2802728" cy="208261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FUTURE PLANS</a:t>
              </a:r>
            </a:p>
            <a:p>
              <a:pPr algn="ctr">
                <a:spcAft>
                  <a:spcPts val="0"/>
                </a:spcAft>
              </a:pPr>
              <a:endParaRPr lang="en-GB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Will any of your project activities continue?</a:t>
              </a:r>
              <a:endPara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How could you improve your campaign if you did it again?</a:t>
              </a:r>
              <a:endPara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 there another travel issue that needs your attention?</a:t>
              </a:r>
              <a:endPara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28E8AA45-E56C-4DB8-948C-520333856D13}"/>
                </a:ext>
              </a:extLst>
            </p:cNvPr>
            <p:cNvSpPr/>
            <p:nvPr/>
          </p:nvSpPr>
          <p:spPr>
            <a:xfrm>
              <a:off x="3088112" y="-185601"/>
              <a:ext cx="2835798" cy="208261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b="1" dirty="0">
                  <a:solidFill>
                    <a:srgbClr val="00206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KEY ACHIEVEMENTS AND EVIDENCE</a:t>
              </a:r>
              <a:endParaRPr lang="en-GB" sz="16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How many people travelled more actively/sustainably?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How many people did you present to?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How many people participated?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1E36DED8-EE9A-465D-8C11-59F683610E46}"/>
                </a:ext>
              </a:extLst>
            </p:cNvPr>
            <p:cNvSpPr/>
            <p:nvPr/>
          </p:nvSpPr>
          <p:spPr>
            <a:xfrm>
              <a:off x="0" y="1903969"/>
              <a:ext cx="3067291" cy="255703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GB" sz="1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en-GB" sz="1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PHOTO HIGHLIGHTS</a:t>
              </a:r>
              <a:endParaRPr lang="en-GB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Insert photos that showcase your ATA work</a:t>
              </a:r>
              <a:endParaRPr lang="en-GB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BE8E62B-8D0D-4636-8EB8-142BA9E24157}"/>
                </a:ext>
              </a:extLst>
            </p:cNvPr>
            <p:cNvSpPr/>
            <p:nvPr/>
          </p:nvSpPr>
          <p:spPr>
            <a:xfrm>
              <a:off x="3088112" y="1903969"/>
              <a:ext cx="2835797" cy="26197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QUOTES, MEDIA, PRESS</a:t>
              </a:r>
              <a:endParaRPr lang="en-GB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4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Include quotes from teachers and students about a change your campaign has made or is making! </a:t>
              </a:r>
              <a:endParaRPr lang="en-GB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4CE9CB7-A128-4CC8-93F9-8DBA40E3DFAF}"/>
                </a:ext>
              </a:extLst>
            </p:cNvPr>
            <p:cNvSpPr/>
            <p:nvPr/>
          </p:nvSpPr>
          <p:spPr>
            <a:xfrm>
              <a:off x="5929053" y="1900945"/>
              <a:ext cx="2802728" cy="263845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en-GB" sz="17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COMPETITION ENTRIES </a:t>
              </a:r>
              <a:endParaRPr lang="en-GB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GB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Insert pictures of any posters</a:t>
              </a:r>
              <a:endParaRPr lang="en-GB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B0528D9-88CB-4F35-83DD-223A5A17253D}"/>
              </a:ext>
            </a:extLst>
          </p:cNvPr>
          <p:cNvSpPr txBox="1"/>
          <p:nvPr/>
        </p:nvSpPr>
        <p:spPr>
          <a:xfrm>
            <a:off x="485453" y="376812"/>
            <a:ext cx="6511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</a:rPr>
              <a:t>Poster Report - Example</a:t>
            </a:r>
          </a:p>
        </p:txBody>
      </p:sp>
    </p:spTree>
    <p:extLst>
      <p:ext uri="{BB962C8B-B14F-4D97-AF65-F5344CB8AC3E}">
        <p14:creationId xmlns:p14="http://schemas.microsoft.com/office/powerpoint/2010/main" val="132996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ell Done Free Stock Photo - Public Domain Pictures">
            <a:extLst>
              <a:ext uri="{FF2B5EF4-FFF2-40B4-BE49-F238E27FC236}">
                <a16:creationId xmlns:a16="http://schemas.microsoft.com/office/drawing/2014/main" id="{F660DCD4-C7E7-645E-EDBB-A722E79B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51" y="4401641"/>
            <a:ext cx="2005149" cy="150192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C433014-F950-8D38-B17D-E980F0EBBEFB}"/>
              </a:ext>
            </a:extLst>
          </p:cNvPr>
          <p:cNvSpPr txBox="1">
            <a:spLocks/>
          </p:cNvSpPr>
          <p:nvPr/>
        </p:nvSpPr>
        <p:spPr>
          <a:xfrm>
            <a:off x="685800" y="545115"/>
            <a:ext cx="7772400" cy="365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Next steps..</a:t>
            </a:r>
            <a:br>
              <a:rPr lang="en-US" sz="2400" dirty="0">
                <a:solidFill>
                  <a:srgbClr val="002060"/>
                </a:solidFill>
                <a:latin typeface="Calibri"/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Your journey doesn’t have to stop here. 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You can carry on your amazing work as a team and keep pushing to make positive changes to your friends, peers and teachers travel to your school.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Well done triangles decals for furniture - TenStickers">
            <a:extLst>
              <a:ext uri="{FF2B5EF4-FFF2-40B4-BE49-F238E27FC236}">
                <a16:creationId xmlns:a16="http://schemas.microsoft.com/office/drawing/2014/main" id="{2A93C6FB-5DC8-5F0F-5492-452A00F3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4" y="4442214"/>
            <a:ext cx="2441702" cy="143335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 work (@JMkongi135) / Twitter">
            <a:extLst>
              <a:ext uri="{FF2B5EF4-FFF2-40B4-BE49-F238E27FC236}">
                <a16:creationId xmlns:a16="http://schemas.microsoft.com/office/drawing/2014/main" id="{FAC12969-DEDC-6CA0-6260-D10D7BB7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98" y="4109566"/>
            <a:ext cx="1794003" cy="17940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6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F357E09B13148984CF66198DB772F" ma:contentTypeVersion="11" ma:contentTypeDescription="Create a new document." ma:contentTypeScope="" ma:versionID="5d75f722b72fbf5af243cd11bf53f055">
  <xsd:schema xmlns:xsd="http://www.w3.org/2001/XMLSchema" xmlns:xs="http://www.w3.org/2001/XMLSchema" xmlns:p="http://schemas.microsoft.com/office/2006/metadata/properties" xmlns:ns2="6f81fa95-1724-4d71-88c7-7fbbeb2fdcba" xmlns:ns3="b2bf53f3-5e4a-465b-93df-80e85997541a" targetNamespace="http://schemas.microsoft.com/office/2006/metadata/properties" ma:root="true" ma:fieldsID="5cb6bf276c3814d02c11c43f814f1cc7" ns2:_="" ns3:_="">
    <xsd:import namespace="6f81fa95-1724-4d71-88c7-7fbbeb2fdcba"/>
    <xsd:import namespace="b2bf53f3-5e4a-465b-93df-80e859975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1fa95-1724-4d71-88c7-7fbbeb2fd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d482b3a-7790-4b7a-b4fc-b7fa76ab7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f53f3-5e4a-465b-93df-80e8599754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c33abd1-5090-4772-b11d-d0e6e7ac8311}" ma:internalName="TaxCatchAll" ma:showField="CatchAllData" ma:web="b2bf53f3-5e4a-465b-93df-80e859975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f53f3-5e4a-465b-93df-80e85997541a" xsi:nil="true"/>
    <lcf76f155ced4ddcb4097134ff3c332f xmlns="6f81fa95-1724-4d71-88c7-7fbbeb2fdcb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B0BB8F-EF09-42A7-B0D4-3EBD44E6E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1fa95-1724-4d71-88c7-7fbbeb2fdcba"/>
    <ds:schemaRef ds:uri="b2bf53f3-5e4a-465b-93df-80e859975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281B7-23AB-4170-AF22-5057F2C26337}">
  <ds:schemaRefs>
    <ds:schemaRef ds:uri="6f81fa95-1724-4d71-88c7-7fbbeb2fdcba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b2bf53f3-5e4a-465b-93df-80e85997541a"/>
  </ds:schemaRefs>
</ds:datastoreItem>
</file>

<file path=customXml/itemProps3.xml><?xml version="1.0" encoding="utf-8"?>
<ds:datastoreItem xmlns:ds="http://schemas.openxmlformats.org/officeDocument/2006/customXml" ds:itemID="{01BDFC6A-092E-4C1A-AC09-22C96E131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8111</TotalTime>
  <Words>356</Words>
  <Application>Microsoft Office PowerPoint</Application>
  <PresentationFormat>On-screen Show (4:3)</PresentationFormat>
  <Paragraphs>55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Task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cookie</dc:creator>
  <cp:lastModifiedBy>Emily Sykes</cp:lastModifiedBy>
  <cp:revision>135</cp:revision>
  <dcterms:created xsi:type="dcterms:W3CDTF">2018-09-03T14:19:16Z</dcterms:created>
  <dcterms:modified xsi:type="dcterms:W3CDTF">2022-11-07T12:59:01Z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0x010100717F357E09B13148984CF66198DB772F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