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8288000" cy="10287000"/>
  <p:notesSz cx="6858000" cy="9144000"/>
  <p:embeddedFontLst>
    <p:embeddedFont>
      <p:font typeface="Arial Bold"/>
      <p:regular r:id="rId16"/>
      <p:bold r:id="rId17"/>
    </p:embeddedFont>
    <p:embeddedFont>
      <p:font typeface="Open Sans Semi-Bold" panose="020B0604020202020204"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52" d="100"/>
          <a:sy n="52" d="100"/>
        </p:scale>
        <p:origin x="8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laqm.defra.gov.uk/air-quality/guidance/public-health/#:~:text=Overview,a%20year%20in%20the%20UK." TargetMode="External"/><Relationship Id="rId2" Type="http://schemas.openxmlformats.org/officeDocument/2006/relationships/hyperlink" Target="https://assets.publishing.service.gov.uk/government/uploads/system/uploads/attachment_data/file/734799/COMEAP_NO2_Report.pdf" TargetMode="External"/><Relationship Id="rId1" Type="http://schemas.openxmlformats.org/officeDocument/2006/relationships/slideLayout" Target="../slideLayouts/slideLayout7.xml"/><Relationship Id="rId5" Type="http://schemas.openxmlformats.org/officeDocument/2006/relationships/hyperlink" Target="https://www.gov.uk/government/publications/health-matters-air-pollution/health-matters-air-pollution" TargetMode="External"/><Relationship Id="rId4" Type="http://schemas.openxmlformats.org/officeDocument/2006/relationships/hyperlink" Target="https://www.asthmaandlung.org.uk/living-with/air-pollution/your-lungs?gad_source=1&amp;gclid=EAIaIQobChMI2OT08uPZjAMVtY1QBh3weiktEAAYASAAEgKOzfD_BwE#types-of-pollutants-and-how-they-affect-your-lungs?cmp_id=16446478070&amp;adg_id=143286282388&amp;kwd=pollution%20asthma&amp;device=c"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basingstoke.gov.uk/engine-idling" TargetMode="External"/><Relationship Id="rId2" Type="http://schemas.openxmlformats.org/officeDocument/2006/relationships/hyperlink" Target="https://www.gov.uk/government/publications/health-matters-air-pollution/health-matters-air-pollution" TargetMode="External"/><Relationship Id="rId1" Type="http://schemas.openxmlformats.org/officeDocument/2006/relationships/slideLayout" Target="../slideLayouts/slideLayout7.xml"/><Relationship Id="rId5" Type="http://schemas.openxmlformats.org/officeDocument/2006/relationships/hyperlink" Target="https://www.metoffice.gov.uk/blog/2025/how-the-met-office-monitors-air-quality" TargetMode="External"/><Relationship Id="rId4" Type="http://schemas.openxmlformats.org/officeDocument/2006/relationships/hyperlink" Target="https://royalsocietypublishing.org/doi/pdf/10.1098/rsta.2019.0327"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hbr.org/2021/06/the-dark-side-of-solar-power" TargetMode="External"/><Relationship Id="rId2" Type="http://schemas.openxmlformats.org/officeDocument/2006/relationships/hyperlink" Target="https://enviroliteracy.org/what-are-the-environmental-impacts-of-solar-energy/" TargetMode="External"/><Relationship Id="rId1" Type="http://schemas.openxmlformats.org/officeDocument/2006/relationships/slideLayout" Target="../slideLayouts/slideLayout7.xml"/><Relationship Id="rId5" Type="http://schemas.openxmlformats.org/officeDocument/2006/relationships/hyperlink" Target="https://www.who.int/data/gho/data/themes/air-pollution" TargetMode="External"/><Relationship Id="rId4" Type="http://schemas.openxmlformats.org/officeDocument/2006/relationships/hyperlink" Target="https://news.mit.edu/2020/researchers-find-solar-photovoltaics-benefits-outweigh-costs-062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sp>
        <p:nvSpPr>
          <p:cNvPr id="2" name="Freeform 2"/>
          <p:cNvSpPr/>
          <p:nvPr/>
        </p:nvSpPr>
        <p:spPr>
          <a:xfrm>
            <a:off x="14127816" y="0"/>
            <a:ext cx="4160184" cy="4114800"/>
          </a:xfrm>
          <a:custGeom>
            <a:avLst/>
            <a:gdLst/>
            <a:ahLst/>
            <a:cxnLst/>
            <a:rect l="l" t="t" r="r" b="b"/>
            <a:pathLst>
              <a:path w="4160184" h="4114800">
                <a:moveTo>
                  <a:pt x="0" y="0"/>
                </a:moveTo>
                <a:lnTo>
                  <a:pt x="4160184" y="0"/>
                </a:lnTo>
                <a:lnTo>
                  <a:pt x="4160184" y="4114800"/>
                </a:lnTo>
                <a:lnTo>
                  <a:pt x="0" y="4114800"/>
                </a:lnTo>
                <a:lnTo>
                  <a:pt x="0" y="0"/>
                </a:lnTo>
                <a:close/>
              </a:path>
            </a:pathLst>
          </a:custGeom>
          <a:blipFill>
            <a:blip r:embed="rId2">
              <a:alphaModFix amt="50000"/>
              <a:extLst>
                <a:ext uri="{96DAC541-7B7A-43D3-8B79-37D633B846F1}">
                  <asvg:svgBlip xmlns:asvg="http://schemas.microsoft.com/office/drawing/2016/SVG/main" r:embed="rId3"/>
                </a:ext>
              </a:extLst>
            </a:blip>
            <a:stretch>
              <a:fillRect/>
            </a:stretch>
          </a:blipFill>
        </p:spPr>
        <p:txBody>
          <a:bodyPr/>
          <a:lstStyle/>
          <a:p>
            <a:endParaRPr lang="en-GB"/>
          </a:p>
        </p:txBody>
      </p:sp>
      <p:grpSp>
        <p:nvGrpSpPr>
          <p:cNvPr id="3" name="Group 3"/>
          <p:cNvGrpSpPr/>
          <p:nvPr/>
        </p:nvGrpSpPr>
        <p:grpSpPr>
          <a:xfrm>
            <a:off x="2594442" y="3936725"/>
            <a:ext cx="13099116" cy="1395094"/>
            <a:chOff x="0" y="0"/>
            <a:chExt cx="3449973" cy="367432"/>
          </a:xfrm>
        </p:grpSpPr>
        <p:sp>
          <p:nvSpPr>
            <p:cNvPr id="4" name="Freeform 4"/>
            <p:cNvSpPr/>
            <p:nvPr/>
          </p:nvSpPr>
          <p:spPr>
            <a:xfrm>
              <a:off x="0" y="0"/>
              <a:ext cx="3449973" cy="367432"/>
            </a:xfrm>
            <a:custGeom>
              <a:avLst/>
              <a:gdLst/>
              <a:ahLst/>
              <a:cxnLst/>
              <a:rect l="l" t="t" r="r" b="b"/>
              <a:pathLst>
                <a:path w="3449973" h="367432">
                  <a:moveTo>
                    <a:pt x="0" y="0"/>
                  </a:moveTo>
                  <a:lnTo>
                    <a:pt x="3449973" y="0"/>
                  </a:lnTo>
                  <a:lnTo>
                    <a:pt x="3449973" y="367432"/>
                  </a:lnTo>
                  <a:lnTo>
                    <a:pt x="0" y="367432"/>
                  </a:lnTo>
                  <a:close/>
                </a:path>
              </a:pathLst>
            </a:custGeom>
            <a:solidFill>
              <a:srgbClr val="FFFFFF"/>
            </a:solidFill>
          </p:spPr>
          <p:txBody>
            <a:bodyPr/>
            <a:lstStyle/>
            <a:p>
              <a:endParaRPr lang="en-GB"/>
            </a:p>
          </p:txBody>
        </p:sp>
        <p:sp>
          <p:nvSpPr>
            <p:cNvPr id="5" name="TextBox 5"/>
            <p:cNvSpPr txBox="1"/>
            <p:nvPr/>
          </p:nvSpPr>
          <p:spPr>
            <a:xfrm>
              <a:off x="0" y="-76200"/>
              <a:ext cx="3449973" cy="443632"/>
            </a:xfrm>
            <a:prstGeom prst="rect">
              <a:avLst/>
            </a:prstGeom>
          </p:spPr>
          <p:txBody>
            <a:bodyPr lIns="50800" tIns="50800" rIns="50800" bIns="50800" rtlCol="0" anchor="ctr"/>
            <a:lstStyle/>
            <a:p>
              <a:pPr algn="ctr">
                <a:lnSpc>
                  <a:spcPts val="2659"/>
                </a:lnSpc>
                <a:spcBef>
                  <a:spcPct val="0"/>
                </a:spcBef>
              </a:pPr>
              <a:endParaRPr/>
            </a:p>
          </p:txBody>
        </p:sp>
      </p:grpSp>
      <p:sp>
        <p:nvSpPr>
          <p:cNvPr id="6" name="Freeform 6"/>
          <p:cNvSpPr/>
          <p:nvPr/>
        </p:nvSpPr>
        <p:spPr>
          <a:xfrm rot="-10800000">
            <a:off x="0" y="6172200"/>
            <a:ext cx="4160184" cy="4114800"/>
          </a:xfrm>
          <a:custGeom>
            <a:avLst/>
            <a:gdLst/>
            <a:ahLst/>
            <a:cxnLst/>
            <a:rect l="l" t="t" r="r" b="b"/>
            <a:pathLst>
              <a:path w="4160184" h="4114800">
                <a:moveTo>
                  <a:pt x="0" y="0"/>
                </a:moveTo>
                <a:lnTo>
                  <a:pt x="4160184" y="0"/>
                </a:lnTo>
                <a:lnTo>
                  <a:pt x="4160184" y="4114800"/>
                </a:lnTo>
                <a:lnTo>
                  <a:pt x="0" y="4114800"/>
                </a:lnTo>
                <a:lnTo>
                  <a:pt x="0" y="0"/>
                </a:lnTo>
                <a:close/>
              </a:path>
            </a:pathLst>
          </a:custGeom>
          <a:blipFill>
            <a:blip r:embed="rId2">
              <a:alphaModFix amt="50000"/>
              <a:extLst>
                <a:ext uri="{96DAC541-7B7A-43D3-8B79-37D633B846F1}">
                  <asvg:svgBlip xmlns:asvg="http://schemas.microsoft.com/office/drawing/2016/SVG/main" r:embed="rId3"/>
                </a:ext>
              </a:extLst>
            </a:blip>
            <a:stretch>
              <a:fillRect/>
            </a:stretch>
          </a:blipFill>
        </p:spPr>
        <p:txBody>
          <a:bodyPr/>
          <a:lstStyle/>
          <a:p>
            <a:endParaRPr lang="en-GB"/>
          </a:p>
        </p:txBody>
      </p:sp>
      <p:grpSp>
        <p:nvGrpSpPr>
          <p:cNvPr id="7" name="Group 7"/>
          <p:cNvGrpSpPr/>
          <p:nvPr/>
        </p:nvGrpSpPr>
        <p:grpSpPr>
          <a:xfrm>
            <a:off x="0" y="8880459"/>
            <a:ext cx="18297525" cy="1406541"/>
            <a:chOff x="0" y="0"/>
            <a:chExt cx="4819101" cy="370447"/>
          </a:xfrm>
        </p:grpSpPr>
        <p:sp>
          <p:nvSpPr>
            <p:cNvPr id="8" name="Freeform 8"/>
            <p:cNvSpPr/>
            <p:nvPr/>
          </p:nvSpPr>
          <p:spPr>
            <a:xfrm>
              <a:off x="0" y="0"/>
              <a:ext cx="4819101" cy="370447"/>
            </a:xfrm>
            <a:custGeom>
              <a:avLst/>
              <a:gdLst/>
              <a:ahLst/>
              <a:cxnLst/>
              <a:rect l="l" t="t" r="r" b="b"/>
              <a:pathLst>
                <a:path w="4819101" h="370447">
                  <a:moveTo>
                    <a:pt x="0" y="0"/>
                  </a:moveTo>
                  <a:lnTo>
                    <a:pt x="4819101" y="0"/>
                  </a:lnTo>
                  <a:lnTo>
                    <a:pt x="4819101" y="370447"/>
                  </a:lnTo>
                  <a:lnTo>
                    <a:pt x="0" y="370447"/>
                  </a:lnTo>
                  <a:close/>
                </a:path>
              </a:pathLst>
            </a:custGeom>
            <a:solidFill>
              <a:srgbClr val="FFFFFF"/>
            </a:solidFill>
          </p:spPr>
          <p:txBody>
            <a:bodyPr/>
            <a:lstStyle/>
            <a:p>
              <a:endParaRPr lang="en-GB"/>
            </a:p>
          </p:txBody>
        </p:sp>
        <p:sp>
          <p:nvSpPr>
            <p:cNvPr id="9" name="TextBox 9"/>
            <p:cNvSpPr txBox="1"/>
            <p:nvPr/>
          </p:nvSpPr>
          <p:spPr>
            <a:xfrm>
              <a:off x="0" y="-76200"/>
              <a:ext cx="4819101" cy="446647"/>
            </a:xfrm>
            <a:prstGeom prst="rect">
              <a:avLst/>
            </a:prstGeom>
          </p:spPr>
          <p:txBody>
            <a:bodyPr lIns="50800" tIns="50800" rIns="50800" bIns="50800" rtlCol="0" anchor="ctr"/>
            <a:lstStyle/>
            <a:p>
              <a:pPr algn="ctr">
                <a:lnSpc>
                  <a:spcPts val="2659"/>
                </a:lnSpc>
              </a:pPr>
              <a:endParaRPr/>
            </a:p>
          </p:txBody>
        </p:sp>
      </p:grpSp>
      <p:sp>
        <p:nvSpPr>
          <p:cNvPr id="10" name="Freeform 10"/>
          <p:cNvSpPr/>
          <p:nvPr/>
        </p:nvSpPr>
        <p:spPr>
          <a:xfrm>
            <a:off x="13634178" y="8961273"/>
            <a:ext cx="4663347" cy="1278102"/>
          </a:xfrm>
          <a:custGeom>
            <a:avLst/>
            <a:gdLst/>
            <a:ahLst/>
            <a:cxnLst/>
            <a:rect l="l" t="t" r="r" b="b"/>
            <a:pathLst>
              <a:path w="4663347" h="1278102">
                <a:moveTo>
                  <a:pt x="0" y="0"/>
                </a:moveTo>
                <a:lnTo>
                  <a:pt x="4663347" y="0"/>
                </a:lnTo>
                <a:lnTo>
                  <a:pt x="4663347" y="1278102"/>
                </a:lnTo>
                <a:lnTo>
                  <a:pt x="0" y="1278102"/>
                </a:lnTo>
                <a:lnTo>
                  <a:pt x="0" y="0"/>
                </a:lnTo>
                <a:close/>
              </a:path>
            </a:pathLst>
          </a:custGeom>
          <a:blipFill>
            <a:blip r:embed="rId4"/>
            <a:stretch>
              <a:fillRect/>
            </a:stretch>
          </a:blipFill>
        </p:spPr>
        <p:txBody>
          <a:bodyPr/>
          <a:lstStyle/>
          <a:p>
            <a:endParaRPr lang="en-GB"/>
          </a:p>
        </p:txBody>
      </p:sp>
      <p:sp>
        <p:nvSpPr>
          <p:cNvPr id="11" name="Freeform 11"/>
          <p:cNvSpPr/>
          <p:nvPr/>
        </p:nvSpPr>
        <p:spPr>
          <a:xfrm>
            <a:off x="19050" y="8880459"/>
            <a:ext cx="6018687" cy="1406541"/>
          </a:xfrm>
          <a:custGeom>
            <a:avLst/>
            <a:gdLst/>
            <a:ahLst/>
            <a:cxnLst/>
            <a:rect l="l" t="t" r="r" b="b"/>
            <a:pathLst>
              <a:path w="6018687" h="1406541">
                <a:moveTo>
                  <a:pt x="0" y="0"/>
                </a:moveTo>
                <a:lnTo>
                  <a:pt x="6018687" y="0"/>
                </a:lnTo>
                <a:lnTo>
                  <a:pt x="6018687" y="1406541"/>
                </a:lnTo>
                <a:lnTo>
                  <a:pt x="0" y="1406541"/>
                </a:lnTo>
                <a:lnTo>
                  <a:pt x="0" y="0"/>
                </a:lnTo>
                <a:close/>
              </a:path>
            </a:pathLst>
          </a:custGeom>
          <a:blipFill>
            <a:blip r:embed="rId5"/>
            <a:stretch>
              <a:fillRect/>
            </a:stretch>
          </a:blipFill>
        </p:spPr>
        <p:txBody>
          <a:bodyPr/>
          <a:lstStyle/>
          <a:p>
            <a:endParaRPr lang="en-GB"/>
          </a:p>
        </p:txBody>
      </p:sp>
      <p:sp>
        <p:nvSpPr>
          <p:cNvPr id="12" name="TextBox 12"/>
          <p:cNvSpPr txBox="1"/>
          <p:nvPr/>
        </p:nvSpPr>
        <p:spPr>
          <a:xfrm>
            <a:off x="2594442" y="3727175"/>
            <a:ext cx="13099116" cy="1747505"/>
          </a:xfrm>
          <a:prstGeom prst="rect">
            <a:avLst/>
          </a:prstGeom>
        </p:spPr>
        <p:txBody>
          <a:bodyPr lIns="0" tIns="0" rIns="0" bIns="0" rtlCol="0" anchor="t">
            <a:spAutoFit/>
          </a:bodyPr>
          <a:lstStyle/>
          <a:p>
            <a:pPr algn="ctr">
              <a:lnSpc>
                <a:spcPts val="12880"/>
              </a:lnSpc>
            </a:pPr>
            <a:r>
              <a:rPr lang="en-US" sz="9200" b="1">
                <a:solidFill>
                  <a:srgbClr val="155AC1"/>
                </a:solidFill>
                <a:latin typeface="Arial Bold"/>
                <a:ea typeface="Arial Bold"/>
                <a:cs typeface="Arial Bold"/>
                <a:sym typeface="Arial Bold"/>
              </a:rPr>
              <a:t>AIR QUALITY QUIZ</a:t>
            </a:r>
          </a:p>
        </p:txBody>
      </p:sp>
      <p:sp>
        <p:nvSpPr>
          <p:cNvPr id="13" name="TextBox 13"/>
          <p:cNvSpPr txBox="1"/>
          <p:nvPr/>
        </p:nvSpPr>
        <p:spPr>
          <a:xfrm>
            <a:off x="6930509" y="3006614"/>
            <a:ext cx="4426982" cy="647021"/>
          </a:xfrm>
          <a:prstGeom prst="rect">
            <a:avLst/>
          </a:prstGeom>
        </p:spPr>
        <p:txBody>
          <a:bodyPr lIns="0" tIns="0" rIns="0" bIns="0" rtlCol="0" anchor="t">
            <a:spAutoFit/>
          </a:bodyPr>
          <a:lstStyle/>
          <a:p>
            <a:pPr algn="ctr">
              <a:lnSpc>
                <a:spcPts val="4759"/>
              </a:lnSpc>
            </a:pPr>
            <a:r>
              <a:rPr lang="en-US" sz="3399">
                <a:solidFill>
                  <a:srgbClr val="155AC1"/>
                </a:solidFill>
                <a:latin typeface="Arial"/>
                <a:ea typeface="Arial"/>
                <a:cs typeface="Arial"/>
                <a:sym typeface="Arial"/>
              </a:rPr>
              <a:t>Clean Air 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28700" y="1275698"/>
            <a:ext cx="16226390" cy="2367084"/>
            <a:chOff x="0" y="0"/>
            <a:chExt cx="4273617" cy="623430"/>
          </a:xfrm>
        </p:grpSpPr>
        <p:sp>
          <p:nvSpPr>
            <p:cNvPr id="3" name="Freeform 3"/>
            <p:cNvSpPr/>
            <p:nvPr/>
          </p:nvSpPr>
          <p:spPr>
            <a:xfrm>
              <a:off x="0" y="0"/>
              <a:ext cx="4273617" cy="623430"/>
            </a:xfrm>
            <a:custGeom>
              <a:avLst/>
              <a:gdLst/>
              <a:ahLst/>
              <a:cxnLst/>
              <a:rect l="l" t="t" r="r" b="b"/>
              <a:pathLst>
                <a:path w="4273617" h="623430">
                  <a:moveTo>
                    <a:pt x="0" y="0"/>
                  </a:moveTo>
                  <a:lnTo>
                    <a:pt x="4273617" y="0"/>
                  </a:lnTo>
                  <a:lnTo>
                    <a:pt x="4273617" y="623430"/>
                  </a:lnTo>
                  <a:lnTo>
                    <a:pt x="0" y="623430"/>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99630"/>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9</a:t>
            </a:r>
          </a:p>
        </p:txBody>
      </p:sp>
      <p:sp>
        <p:nvSpPr>
          <p:cNvPr id="6" name="TextBox 6"/>
          <p:cNvSpPr txBox="1"/>
          <p:nvPr/>
        </p:nvSpPr>
        <p:spPr>
          <a:xfrm>
            <a:off x="1179236" y="1419159"/>
            <a:ext cx="16080064" cy="1880138"/>
          </a:xfrm>
          <a:prstGeom prst="rect">
            <a:avLst/>
          </a:prstGeom>
        </p:spPr>
        <p:txBody>
          <a:bodyPr lIns="0" tIns="0" rIns="0" bIns="0" rtlCol="0" anchor="t">
            <a:spAutoFit/>
          </a:bodyPr>
          <a:lstStyle/>
          <a:p>
            <a:pPr algn="l">
              <a:lnSpc>
                <a:spcPts val="7139"/>
              </a:lnSpc>
              <a:spcBef>
                <a:spcPct val="0"/>
              </a:spcBef>
            </a:pPr>
            <a:r>
              <a:rPr lang="en-US" sz="5100" b="1">
                <a:solidFill>
                  <a:srgbClr val="155AC1"/>
                </a:solidFill>
                <a:latin typeface="Arial Bold"/>
                <a:ea typeface="Arial Bold"/>
                <a:cs typeface="Arial Bold"/>
                <a:sym typeface="Arial Bold"/>
              </a:rPr>
              <a:t>How can air pollution negatively impact the effectiveness of sustainable energy solutions?</a:t>
            </a:r>
          </a:p>
        </p:txBody>
      </p:sp>
      <p:sp>
        <p:nvSpPr>
          <p:cNvPr id="7" name="TextBox 7"/>
          <p:cNvSpPr txBox="1"/>
          <p:nvPr/>
        </p:nvSpPr>
        <p:spPr>
          <a:xfrm>
            <a:off x="2251105" y="9103701"/>
            <a:ext cx="15008195" cy="58800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All of the above</a:t>
            </a:r>
          </a:p>
        </p:txBody>
      </p:sp>
      <p:sp>
        <p:nvSpPr>
          <p:cNvPr id="8" name="TextBox 8"/>
          <p:cNvSpPr txBox="1"/>
          <p:nvPr/>
        </p:nvSpPr>
        <p:spPr>
          <a:xfrm>
            <a:off x="2251105" y="4134913"/>
            <a:ext cx="14753343" cy="113092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Airborne pollutants can block sunlight, decreasing the energy output of solar panels.</a:t>
            </a:r>
          </a:p>
        </p:txBody>
      </p:sp>
      <p:sp>
        <p:nvSpPr>
          <p:cNvPr id="9" name="TextBox 9"/>
          <p:cNvSpPr txBox="1"/>
          <p:nvPr/>
        </p:nvSpPr>
        <p:spPr>
          <a:xfrm>
            <a:off x="2251105" y="5646229"/>
            <a:ext cx="15003985" cy="113092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Pollutants accumulate on equipment like wind turbines and solar panels, requiring more frequent cleaning and repairs.</a:t>
            </a:r>
          </a:p>
        </p:txBody>
      </p:sp>
      <p:grpSp>
        <p:nvGrpSpPr>
          <p:cNvPr id="10" name="Group 10"/>
          <p:cNvGrpSpPr/>
          <p:nvPr/>
        </p:nvGrpSpPr>
        <p:grpSpPr>
          <a:xfrm>
            <a:off x="1028700" y="4054286"/>
            <a:ext cx="964534" cy="964534"/>
            <a:chOff x="0" y="0"/>
            <a:chExt cx="812800" cy="812800"/>
          </a:xfrm>
        </p:grpSpPr>
        <p:sp>
          <p:nvSpPr>
            <p:cNvPr id="11" name="Freeform 1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2" name="TextBox 12"/>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13" name="Group 13"/>
          <p:cNvGrpSpPr/>
          <p:nvPr/>
        </p:nvGrpSpPr>
        <p:grpSpPr>
          <a:xfrm>
            <a:off x="1028700" y="5544623"/>
            <a:ext cx="964534" cy="964534"/>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5" name="TextBox 15"/>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6" name="Group 16"/>
          <p:cNvGrpSpPr/>
          <p:nvPr/>
        </p:nvGrpSpPr>
        <p:grpSpPr>
          <a:xfrm>
            <a:off x="1028700" y="7272449"/>
            <a:ext cx="964534" cy="964534"/>
            <a:chOff x="0" y="0"/>
            <a:chExt cx="812800" cy="812800"/>
          </a:xfrm>
        </p:grpSpPr>
        <p:sp>
          <p:nvSpPr>
            <p:cNvPr id="17" name="Freeform 1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8" name="TextBox 18"/>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19" name="Group 19"/>
          <p:cNvGrpSpPr/>
          <p:nvPr/>
        </p:nvGrpSpPr>
        <p:grpSpPr>
          <a:xfrm>
            <a:off x="1032910" y="8977349"/>
            <a:ext cx="964534" cy="964534"/>
            <a:chOff x="0" y="0"/>
            <a:chExt cx="812800" cy="812800"/>
          </a:xfrm>
        </p:grpSpPr>
        <p:sp>
          <p:nvSpPr>
            <p:cNvPr id="20" name="Freeform 2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21" name="TextBox 21"/>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
        <p:nvSpPr>
          <p:cNvPr id="22" name="TextBox 22"/>
          <p:cNvSpPr txBox="1"/>
          <p:nvPr/>
        </p:nvSpPr>
        <p:spPr>
          <a:xfrm>
            <a:off x="2251105" y="7405799"/>
            <a:ext cx="15184977" cy="113092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Poor air quality can affect the health of those involved in producing and maintaining sustainable energy infrastructure.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28700" y="1275698"/>
            <a:ext cx="16226390" cy="2367084"/>
            <a:chOff x="0" y="0"/>
            <a:chExt cx="4273617" cy="623430"/>
          </a:xfrm>
        </p:grpSpPr>
        <p:sp>
          <p:nvSpPr>
            <p:cNvPr id="3" name="Freeform 3"/>
            <p:cNvSpPr/>
            <p:nvPr/>
          </p:nvSpPr>
          <p:spPr>
            <a:xfrm>
              <a:off x="0" y="0"/>
              <a:ext cx="4273617" cy="623430"/>
            </a:xfrm>
            <a:custGeom>
              <a:avLst/>
              <a:gdLst/>
              <a:ahLst/>
              <a:cxnLst/>
              <a:rect l="l" t="t" r="r" b="b"/>
              <a:pathLst>
                <a:path w="4273617" h="623430">
                  <a:moveTo>
                    <a:pt x="0" y="0"/>
                  </a:moveTo>
                  <a:lnTo>
                    <a:pt x="4273617" y="0"/>
                  </a:lnTo>
                  <a:lnTo>
                    <a:pt x="4273617" y="623430"/>
                  </a:lnTo>
                  <a:lnTo>
                    <a:pt x="0" y="623430"/>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99630"/>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10</a:t>
            </a:r>
          </a:p>
        </p:txBody>
      </p:sp>
      <p:sp>
        <p:nvSpPr>
          <p:cNvPr id="6" name="TextBox 6"/>
          <p:cNvSpPr txBox="1"/>
          <p:nvPr/>
        </p:nvSpPr>
        <p:spPr>
          <a:xfrm>
            <a:off x="1179236" y="1154402"/>
            <a:ext cx="16080064" cy="2466800"/>
          </a:xfrm>
          <a:prstGeom prst="rect">
            <a:avLst/>
          </a:prstGeom>
        </p:spPr>
        <p:txBody>
          <a:bodyPr lIns="0" tIns="0" rIns="0" bIns="0" rtlCol="0" anchor="t">
            <a:spAutoFit/>
          </a:bodyPr>
          <a:lstStyle/>
          <a:p>
            <a:pPr algn="l">
              <a:lnSpc>
                <a:spcPts val="6300"/>
              </a:lnSpc>
              <a:spcBef>
                <a:spcPct val="0"/>
              </a:spcBef>
            </a:pPr>
            <a:r>
              <a:rPr lang="en-US" sz="4500" b="1">
                <a:solidFill>
                  <a:srgbClr val="155AC1"/>
                </a:solidFill>
                <a:latin typeface="Arial Bold"/>
                <a:ea typeface="Arial Bold"/>
                <a:cs typeface="Arial Bold"/>
                <a:sym typeface="Arial Bold"/>
              </a:rPr>
              <a:t>What percentage of the UK's population lives in areas that do not meet the World Health Organization's air quality guidelines?</a:t>
            </a:r>
          </a:p>
        </p:txBody>
      </p:sp>
      <p:sp>
        <p:nvSpPr>
          <p:cNvPr id="7" name="TextBox 7"/>
          <p:cNvSpPr txBox="1"/>
          <p:nvPr/>
        </p:nvSpPr>
        <p:spPr>
          <a:xfrm>
            <a:off x="2251105" y="8621434"/>
            <a:ext cx="15008195" cy="58800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99%</a:t>
            </a:r>
          </a:p>
        </p:txBody>
      </p:sp>
      <p:sp>
        <p:nvSpPr>
          <p:cNvPr id="8" name="TextBox 8"/>
          <p:cNvSpPr txBox="1"/>
          <p:nvPr/>
        </p:nvSpPr>
        <p:spPr>
          <a:xfrm>
            <a:off x="2251105" y="4134913"/>
            <a:ext cx="14753343" cy="58800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50%</a:t>
            </a:r>
          </a:p>
        </p:txBody>
      </p:sp>
      <p:sp>
        <p:nvSpPr>
          <p:cNvPr id="9" name="TextBox 9"/>
          <p:cNvSpPr txBox="1"/>
          <p:nvPr/>
        </p:nvSpPr>
        <p:spPr>
          <a:xfrm>
            <a:off x="2251105" y="5646229"/>
            <a:ext cx="15003985" cy="58800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75%</a:t>
            </a:r>
          </a:p>
        </p:txBody>
      </p:sp>
      <p:grpSp>
        <p:nvGrpSpPr>
          <p:cNvPr id="10" name="Group 10"/>
          <p:cNvGrpSpPr/>
          <p:nvPr/>
        </p:nvGrpSpPr>
        <p:grpSpPr>
          <a:xfrm>
            <a:off x="1028700" y="4054286"/>
            <a:ext cx="964534" cy="964534"/>
            <a:chOff x="0" y="0"/>
            <a:chExt cx="812800" cy="812800"/>
          </a:xfrm>
        </p:grpSpPr>
        <p:sp>
          <p:nvSpPr>
            <p:cNvPr id="11" name="Freeform 1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2" name="TextBox 12"/>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13" name="Group 13"/>
          <p:cNvGrpSpPr/>
          <p:nvPr/>
        </p:nvGrpSpPr>
        <p:grpSpPr>
          <a:xfrm>
            <a:off x="1028700" y="5544623"/>
            <a:ext cx="964534" cy="964534"/>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5" name="TextBox 15"/>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6" name="Group 16"/>
          <p:cNvGrpSpPr/>
          <p:nvPr/>
        </p:nvGrpSpPr>
        <p:grpSpPr>
          <a:xfrm>
            <a:off x="1028700" y="7047357"/>
            <a:ext cx="964534" cy="964534"/>
            <a:chOff x="0" y="0"/>
            <a:chExt cx="812800" cy="812800"/>
          </a:xfrm>
        </p:grpSpPr>
        <p:sp>
          <p:nvSpPr>
            <p:cNvPr id="17" name="Freeform 1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8" name="TextBox 18"/>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19" name="Group 19"/>
          <p:cNvGrpSpPr/>
          <p:nvPr/>
        </p:nvGrpSpPr>
        <p:grpSpPr>
          <a:xfrm>
            <a:off x="1028700" y="8495082"/>
            <a:ext cx="964534" cy="964534"/>
            <a:chOff x="0" y="0"/>
            <a:chExt cx="812800" cy="812800"/>
          </a:xfrm>
        </p:grpSpPr>
        <p:sp>
          <p:nvSpPr>
            <p:cNvPr id="20" name="Freeform 2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21" name="TextBox 21"/>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
        <p:nvSpPr>
          <p:cNvPr id="22" name="TextBox 22"/>
          <p:cNvSpPr txBox="1"/>
          <p:nvPr/>
        </p:nvSpPr>
        <p:spPr>
          <a:xfrm>
            <a:off x="2251105" y="7173709"/>
            <a:ext cx="15184977" cy="588005"/>
          </a:xfrm>
          <a:prstGeom prst="rect">
            <a:avLst/>
          </a:prstGeom>
        </p:spPr>
        <p:txBody>
          <a:bodyPr lIns="0" tIns="0" rIns="0" bIns="0" rtlCol="0" anchor="t">
            <a:spAutoFit/>
          </a:bodyPr>
          <a:lstStyle/>
          <a:p>
            <a:pPr algn="l">
              <a:lnSpc>
                <a:spcPts val="4340"/>
              </a:lnSpc>
              <a:spcBef>
                <a:spcPct val="0"/>
              </a:spcBef>
            </a:pPr>
            <a:r>
              <a:rPr lang="en-US" sz="3100" b="1">
                <a:solidFill>
                  <a:srgbClr val="155AC1"/>
                </a:solidFill>
                <a:latin typeface="Arial Bold"/>
                <a:ea typeface="Arial Bold"/>
                <a:cs typeface="Arial Bold"/>
                <a:sym typeface="Arial Bold"/>
              </a:rPr>
              <a:t>90%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sp>
        <p:nvSpPr>
          <p:cNvPr id="2" name="TextBox 2"/>
          <p:cNvSpPr txBox="1"/>
          <p:nvPr/>
        </p:nvSpPr>
        <p:spPr>
          <a:xfrm>
            <a:off x="320607" y="449263"/>
            <a:ext cx="4917327" cy="958849"/>
          </a:xfrm>
          <a:prstGeom prst="rect">
            <a:avLst/>
          </a:prstGeom>
        </p:spPr>
        <p:txBody>
          <a:bodyPr lIns="0" tIns="0" rIns="0" bIns="0" rtlCol="0" anchor="t">
            <a:spAutoFit/>
          </a:bodyPr>
          <a:lstStyle/>
          <a:p>
            <a:pPr algn="l">
              <a:lnSpc>
                <a:spcPts val="7000"/>
              </a:lnSpc>
              <a:spcBef>
                <a:spcPct val="0"/>
              </a:spcBef>
            </a:pPr>
            <a:r>
              <a:rPr lang="en-US" sz="5000" b="1">
                <a:solidFill>
                  <a:srgbClr val="155AC1"/>
                </a:solidFill>
                <a:latin typeface="Arial Bold"/>
                <a:ea typeface="Arial Bold"/>
                <a:cs typeface="Arial Bold"/>
                <a:sym typeface="Arial Bold"/>
              </a:rPr>
              <a:t>ANSWERS</a:t>
            </a:r>
          </a:p>
        </p:txBody>
      </p:sp>
      <p:sp>
        <p:nvSpPr>
          <p:cNvPr id="3" name="TextBox 3"/>
          <p:cNvSpPr txBox="1"/>
          <p:nvPr/>
        </p:nvSpPr>
        <p:spPr>
          <a:xfrm>
            <a:off x="306632" y="1504121"/>
            <a:ext cx="17674736" cy="7894067"/>
          </a:xfrm>
          <a:prstGeom prst="rect">
            <a:avLst/>
          </a:prstGeom>
        </p:spPr>
        <p:txBody>
          <a:bodyPr lIns="0" tIns="0" rIns="0" bIns="0" rtlCol="0" anchor="t">
            <a:spAutoFit/>
          </a:bodyPr>
          <a:lstStyle/>
          <a:p>
            <a:pPr algn="l">
              <a:lnSpc>
                <a:spcPts val="5039"/>
              </a:lnSpc>
            </a:pPr>
            <a:r>
              <a:rPr lang="en-US" sz="3599" b="1">
                <a:solidFill>
                  <a:srgbClr val="155AC1"/>
                </a:solidFill>
                <a:latin typeface="Arial Bold"/>
                <a:ea typeface="Arial Bold"/>
                <a:cs typeface="Arial Bold"/>
                <a:sym typeface="Arial Bold"/>
              </a:rPr>
              <a:t>Question 1: C</a:t>
            </a:r>
          </a:p>
          <a:p>
            <a:pPr algn="l">
              <a:lnSpc>
                <a:spcPts val="3640"/>
              </a:lnSpc>
              <a:spcBef>
                <a:spcPct val="0"/>
              </a:spcBef>
            </a:pPr>
            <a:r>
              <a:rPr lang="en-US" sz="2600">
                <a:solidFill>
                  <a:srgbClr val="155AC1"/>
                </a:solidFill>
                <a:latin typeface="Arial"/>
                <a:ea typeface="Arial"/>
                <a:cs typeface="Arial"/>
                <a:sym typeface="Arial"/>
              </a:rPr>
              <a:t>Poor air quality is a significant public health issue. </a:t>
            </a:r>
            <a:r>
              <a:rPr lang="en-US" sz="2600" u="sng">
                <a:solidFill>
                  <a:srgbClr val="155AC1"/>
                </a:solidFill>
                <a:latin typeface="Arial"/>
                <a:ea typeface="Arial"/>
                <a:cs typeface="Arial"/>
                <a:sym typeface="Arial"/>
                <a:hlinkClick r:id="rId2" tooltip="https://assets.publishing.service.gov.uk/government/uploads/system/uploads/attachment_data/file/734799/COMEAP_NO2_Report.pdf"/>
              </a:rPr>
              <a:t>The Committee on the Medical Effects</a:t>
            </a:r>
            <a:r>
              <a:rPr lang="en-US" sz="2600">
                <a:solidFill>
                  <a:srgbClr val="155AC1"/>
                </a:solidFill>
                <a:latin typeface="Arial"/>
                <a:ea typeface="Arial"/>
                <a:cs typeface="Arial"/>
                <a:sym typeface="Arial"/>
              </a:rPr>
              <a:t> of Air Pollution have shown that air pollution was estimated to cause 29,000 to 43,000 deaths a year in the UK. </a:t>
            </a:r>
            <a:r>
              <a:rPr lang="en-US" sz="2600" u="sng">
                <a:solidFill>
                  <a:srgbClr val="155AC1"/>
                </a:solidFill>
                <a:latin typeface="Arial"/>
                <a:ea typeface="Arial"/>
                <a:cs typeface="Arial"/>
                <a:sym typeface="Arial"/>
                <a:hlinkClick r:id="rId3" tooltip="https://laqm.defra.gov.uk/air-quality/guidance/public-health/#:~:text=Overview,a%20year%20in%20the%20UK."/>
              </a:rPr>
              <a:t>Public Health | LAQM</a:t>
            </a:r>
            <a:r>
              <a:rPr lang="en-US" sz="2600">
                <a:solidFill>
                  <a:srgbClr val="155AC1"/>
                </a:solidFill>
                <a:latin typeface="Arial"/>
                <a:ea typeface="Arial"/>
                <a:cs typeface="Arial"/>
                <a:sym typeface="Arial"/>
              </a:rPr>
              <a:t>.</a:t>
            </a:r>
          </a:p>
          <a:p>
            <a:pPr algn="l">
              <a:lnSpc>
                <a:spcPts val="4620"/>
              </a:lnSpc>
              <a:spcBef>
                <a:spcPct val="0"/>
              </a:spcBef>
            </a:pPr>
            <a:endParaRPr lang="en-US" sz="2600">
              <a:solidFill>
                <a:srgbClr val="155AC1"/>
              </a:solidFill>
              <a:latin typeface="Arial"/>
              <a:ea typeface="Arial"/>
              <a:cs typeface="Arial"/>
              <a:sym typeface="Arial"/>
            </a:endParaRPr>
          </a:p>
          <a:p>
            <a:pPr algn="l">
              <a:lnSpc>
                <a:spcPts val="5039"/>
              </a:lnSpc>
              <a:spcBef>
                <a:spcPct val="0"/>
              </a:spcBef>
            </a:pPr>
            <a:r>
              <a:rPr lang="en-US" sz="3599" b="1">
                <a:solidFill>
                  <a:srgbClr val="155AC1"/>
                </a:solidFill>
                <a:latin typeface="Arial Bold"/>
                <a:ea typeface="Arial Bold"/>
                <a:cs typeface="Arial Bold"/>
                <a:sym typeface="Arial Bold"/>
              </a:rPr>
              <a:t>Question 2: B</a:t>
            </a:r>
          </a:p>
          <a:p>
            <a:pPr algn="l">
              <a:lnSpc>
                <a:spcPts val="3640"/>
              </a:lnSpc>
              <a:spcBef>
                <a:spcPct val="0"/>
              </a:spcBef>
            </a:pPr>
            <a:r>
              <a:rPr lang="en-US" sz="2600">
                <a:solidFill>
                  <a:srgbClr val="155AC1"/>
                </a:solidFill>
                <a:latin typeface="Arial"/>
                <a:ea typeface="Arial"/>
                <a:cs typeface="Arial"/>
                <a:sym typeface="Arial"/>
              </a:rPr>
              <a:t>Asthma sufferers in the UK are particularly vulnerable to air pollution, which can trigger attacks and worsen symptoms. (</a:t>
            </a:r>
            <a:r>
              <a:rPr lang="en-US" sz="2600" u="sng">
                <a:solidFill>
                  <a:srgbClr val="155AC1"/>
                </a:solidFill>
                <a:latin typeface="Arial"/>
                <a:ea typeface="Arial"/>
                <a:cs typeface="Arial"/>
                <a:sym typeface="Arial"/>
                <a:hlinkClick r:id="rId4" tooltip="https://www.asthmaandlung.org.uk/living-with/air-pollution/your-lungs?gad_source=1&amp;gclid=EAIaIQobChMI2OT08uPZjAMVtY1QBh3weiktEAAYASAAEgKOzfD_BwE#types-of-pollutants-and-how-they-affect-your-lungs?cmp_id=16446478070&amp;adg_id=143286282388&amp;kwd=pollution%20asthma&amp;device=c"/>
              </a:rPr>
              <a:t>Air pollution effects on your lungs, including lung cancer | Asthma + Lung UK</a:t>
            </a:r>
            <a:r>
              <a:rPr lang="en-US" sz="2600">
                <a:solidFill>
                  <a:srgbClr val="155AC1"/>
                </a:solidFill>
                <a:latin typeface="Arial"/>
                <a:ea typeface="Arial"/>
                <a:cs typeface="Arial"/>
                <a:sym typeface="Arial"/>
              </a:rPr>
              <a:t>)</a:t>
            </a:r>
          </a:p>
          <a:p>
            <a:pPr algn="l">
              <a:lnSpc>
                <a:spcPts val="4620"/>
              </a:lnSpc>
              <a:spcBef>
                <a:spcPct val="0"/>
              </a:spcBef>
            </a:pPr>
            <a:endParaRPr lang="en-US" sz="2600">
              <a:solidFill>
                <a:srgbClr val="155AC1"/>
              </a:solidFill>
              <a:latin typeface="Arial"/>
              <a:ea typeface="Arial"/>
              <a:cs typeface="Arial"/>
              <a:sym typeface="Arial"/>
            </a:endParaRPr>
          </a:p>
          <a:p>
            <a:pPr algn="l">
              <a:lnSpc>
                <a:spcPts val="5039"/>
              </a:lnSpc>
              <a:spcBef>
                <a:spcPct val="0"/>
              </a:spcBef>
            </a:pPr>
            <a:r>
              <a:rPr lang="en-US" sz="3599" b="1">
                <a:solidFill>
                  <a:srgbClr val="155AC1"/>
                </a:solidFill>
                <a:latin typeface="Arial Bold"/>
                <a:ea typeface="Arial Bold"/>
                <a:cs typeface="Arial Bold"/>
                <a:sym typeface="Arial Bold"/>
              </a:rPr>
              <a:t>Question 3: D</a:t>
            </a:r>
          </a:p>
          <a:p>
            <a:pPr algn="l">
              <a:lnSpc>
                <a:spcPts val="3640"/>
              </a:lnSpc>
              <a:spcBef>
                <a:spcPct val="0"/>
              </a:spcBef>
            </a:pPr>
            <a:r>
              <a:rPr lang="en-US" sz="2600">
                <a:solidFill>
                  <a:srgbClr val="155AC1"/>
                </a:solidFill>
                <a:latin typeface="Arial"/>
                <a:ea typeface="Arial"/>
                <a:cs typeface="Arial"/>
                <a:sym typeface="Arial"/>
              </a:rPr>
              <a:t>Long-term exposure to air pollution, especially fine particulate matter, is a significant risk factor for lung cancer. (</a:t>
            </a:r>
            <a:r>
              <a:rPr lang="en-US" sz="2600" u="sng">
                <a:solidFill>
                  <a:srgbClr val="155AC1"/>
                </a:solidFill>
                <a:latin typeface="Arial"/>
                <a:ea typeface="Arial"/>
                <a:cs typeface="Arial"/>
                <a:sym typeface="Arial"/>
                <a:hlinkClick r:id="rId5" tooltip="https://www.gov.uk/government/publications/health-matters-air-pollution/health-matters-air-pollution"/>
              </a:rPr>
              <a:t>Health matters: air pollution - GOV.UK</a:t>
            </a:r>
            <a:r>
              <a:rPr lang="en-US" sz="2600">
                <a:solidFill>
                  <a:srgbClr val="155AC1"/>
                </a:solidFill>
                <a:latin typeface="Arial"/>
                <a:ea typeface="Arial"/>
                <a:cs typeface="Arial"/>
                <a:sym typeface="Arial"/>
              </a:rPr>
              <a:t>)</a:t>
            </a:r>
          </a:p>
          <a:p>
            <a:pPr algn="l">
              <a:lnSpc>
                <a:spcPts val="3640"/>
              </a:lnSpc>
              <a:spcBef>
                <a:spcPct val="0"/>
              </a:spcBef>
            </a:pPr>
            <a:endParaRPr lang="en-US" sz="2600">
              <a:solidFill>
                <a:srgbClr val="155AC1"/>
              </a:solidFill>
              <a:latin typeface="Arial"/>
              <a:ea typeface="Arial"/>
              <a:cs typeface="Arial"/>
              <a:sym typeface="Arial"/>
            </a:endParaRPr>
          </a:p>
          <a:p>
            <a:pPr algn="l">
              <a:lnSpc>
                <a:spcPts val="5039"/>
              </a:lnSpc>
              <a:spcBef>
                <a:spcPct val="0"/>
              </a:spcBef>
            </a:pPr>
            <a:r>
              <a:rPr lang="en-US" sz="3599" b="1">
                <a:solidFill>
                  <a:srgbClr val="155AC1"/>
                </a:solidFill>
                <a:latin typeface="Arial Bold"/>
                <a:ea typeface="Arial Bold"/>
                <a:cs typeface="Arial Bold"/>
                <a:sym typeface="Arial Bold"/>
              </a:rPr>
              <a:t>Question 4: C</a:t>
            </a:r>
          </a:p>
          <a:p>
            <a:pPr algn="l">
              <a:lnSpc>
                <a:spcPts val="3640"/>
              </a:lnSpc>
              <a:spcBef>
                <a:spcPct val="0"/>
              </a:spcBef>
            </a:pPr>
            <a:r>
              <a:rPr lang="en-US" sz="2600">
                <a:solidFill>
                  <a:srgbClr val="155AC1"/>
                </a:solidFill>
                <a:latin typeface="Arial"/>
                <a:ea typeface="Arial"/>
                <a:cs typeface="Arial"/>
                <a:sym typeface="Arial"/>
              </a:rPr>
              <a:t>Children and the elderly are more susceptible to the harmful effects of air pollution due to their developing or weakened immune systems. (</a:t>
            </a:r>
            <a:r>
              <a:rPr lang="en-US" sz="2600" u="sng">
                <a:solidFill>
                  <a:srgbClr val="155AC1"/>
                </a:solidFill>
                <a:latin typeface="Arial"/>
                <a:ea typeface="Arial"/>
                <a:cs typeface="Arial"/>
                <a:sym typeface="Arial"/>
                <a:hlinkClick r:id="rId5" tooltip="https://www.gov.uk/government/publications/health-matters-air-pollution/health-matters-air-pollution"/>
              </a:rPr>
              <a:t>Health matters: air pollution - GOV.UK</a:t>
            </a:r>
            <a:r>
              <a:rPr lang="en-US" sz="2600">
                <a:solidFill>
                  <a:srgbClr val="155AC1"/>
                </a:solidFill>
                <a:latin typeface="Arial"/>
                <a:ea typeface="Arial"/>
                <a:cs typeface="Arial"/>
                <a:sym typeface="Arial"/>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sp>
        <p:nvSpPr>
          <p:cNvPr id="2" name="TextBox 2"/>
          <p:cNvSpPr txBox="1"/>
          <p:nvPr/>
        </p:nvSpPr>
        <p:spPr>
          <a:xfrm>
            <a:off x="320607" y="449263"/>
            <a:ext cx="4611513" cy="958849"/>
          </a:xfrm>
          <a:prstGeom prst="rect">
            <a:avLst/>
          </a:prstGeom>
        </p:spPr>
        <p:txBody>
          <a:bodyPr lIns="0" tIns="0" rIns="0" bIns="0" rtlCol="0" anchor="t">
            <a:spAutoFit/>
          </a:bodyPr>
          <a:lstStyle/>
          <a:p>
            <a:pPr algn="l">
              <a:lnSpc>
                <a:spcPts val="7000"/>
              </a:lnSpc>
              <a:spcBef>
                <a:spcPct val="0"/>
              </a:spcBef>
            </a:pPr>
            <a:r>
              <a:rPr lang="en-US" sz="5000" b="1">
                <a:solidFill>
                  <a:srgbClr val="155AC1"/>
                </a:solidFill>
                <a:latin typeface="Arial Bold"/>
                <a:ea typeface="Arial Bold"/>
                <a:cs typeface="Arial Bold"/>
                <a:sym typeface="Arial Bold"/>
              </a:rPr>
              <a:t>ANSWERS</a:t>
            </a:r>
          </a:p>
        </p:txBody>
      </p:sp>
      <p:sp>
        <p:nvSpPr>
          <p:cNvPr id="3" name="TextBox 3"/>
          <p:cNvSpPr txBox="1"/>
          <p:nvPr/>
        </p:nvSpPr>
        <p:spPr>
          <a:xfrm>
            <a:off x="306632" y="1504121"/>
            <a:ext cx="17674736" cy="9165400"/>
          </a:xfrm>
          <a:prstGeom prst="rect">
            <a:avLst/>
          </a:prstGeom>
        </p:spPr>
        <p:txBody>
          <a:bodyPr lIns="0" tIns="0" rIns="0" bIns="0" rtlCol="0" anchor="t">
            <a:spAutoFit/>
          </a:bodyPr>
          <a:lstStyle/>
          <a:p>
            <a:pPr algn="l">
              <a:lnSpc>
                <a:spcPts val="5039"/>
              </a:lnSpc>
              <a:spcBef>
                <a:spcPct val="0"/>
              </a:spcBef>
            </a:pPr>
            <a:r>
              <a:rPr lang="en-US" sz="3599" b="1">
                <a:solidFill>
                  <a:srgbClr val="155AC1"/>
                </a:solidFill>
                <a:latin typeface="Arial Bold"/>
                <a:ea typeface="Arial Bold"/>
                <a:cs typeface="Arial Bold"/>
                <a:sym typeface="Arial Bold"/>
              </a:rPr>
              <a:t>Question 5: A</a:t>
            </a:r>
          </a:p>
          <a:p>
            <a:pPr algn="l">
              <a:lnSpc>
                <a:spcPts val="3640"/>
              </a:lnSpc>
              <a:spcBef>
                <a:spcPct val="0"/>
              </a:spcBef>
            </a:pPr>
            <a:r>
              <a:rPr lang="en-US" sz="2600">
                <a:solidFill>
                  <a:srgbClr val="155AC1"/>
                </a:solidFill>
                <a:latin typeface="Arial"/>
                <a:ea typeface="Arial"/>
                <a:cs typeface="Arial"/>
                <a:sym typeface="Arial"/>
              </a:rPr>
              <a:t>Children's smaller airways and faster breathing rates make them more vulnerable to pollutants, which can lead to developmental issues and long-term health problems. (</a:t>
            </a:r>
            <a:r>
              <a:rPr lang="en-US" sz="2600" u="sng">
                <a:solidFill>
                  <a:srgbClr val="155AC1"/>
                </a:solidFill>
                <a:latin typeface="Arial"/>
                <a:ea typeface="Arial"/>
                <a:cs typeface="Arial"/>
                <a:sym typeface="Arial"/>
                <a:hlinkClick r:id="rId2" tooltip="https://www.gov.uk/government/publications/health-matters-air-pollution/health-matters-air-pollution"/>
              </a:rPr>
              <a:t>Health matters: air pollution - GOV.UK</a:t>
            </a:r>
            <a:r>
              <a:rPr lang="en-US" sz="2600">
                <a:solidFill>
                  <a:srgbClr val="155AC1"/>
                </a:solidFill>
                <a:latin typeface="Arial"/>
                <a:ea typeface="Arial"/>
                <a:cs typeface="Arial"/>
                <a:sym typeface="Arial"/>
              </a:rPr>
              <a:t>)</a:t>
            </a:r>
          </a:p>
          <a:p>
            <a:pPr algn="l">
              <a:lnSpc>
                <a:spcPts val="3640"/>
              </a:lnSpc>
              <a:spcBef>
                <a:spcPct val="0"/>
              </a:spcBef>
            </a:pPr>
            <a:endParaRPr lang="en-US" sz="2600">
              <a:solidFill>
                <a:srgbClr val="155AC1"/>
              </a:solidFill>
              <a:latin typeface="Arial"/>
              <a:ea typeface="Arial"/>
              <a:cs typeface="Arial"/>
              <a:sym typeface="Arial"/>
            </a:endParaRPr>
          </a:p>
          <a:p>
            <a:pPr algn="l">
              <a:lnSpc>
                <a:spcPts val="5040"/>
              </a:lnSpc>
              <a:spcBef>
                <a:spcPct val="0"/>
              </a:spcBef>
            </a:pPr>
            <a:r>
              <a:rPr lang="en-US" sz="3600" b="1">
                <a:solidFill>
                  <a:srgbClr val="155AC1"/>
                </a:solidFill>
                <a:latin typeface="Arial Bold"/>
                <a:ea typeface="Arial Bold"/>
                <a:cs typeface="Arial Bold"/>
                <a:sym typeface="Arial Bold"/>
              </a:rPr>
              <a:t>Question 6: C </a:t>
            </a:r>
          </a:p>
          <a:p>
            <a:pPr algn="l">
              <a:lnSpc>
                <a:spcPts val="3640"/>
              </a:lnSpc>
              <a:spcBef>
                <a:spcPct val="0"/>
              </a:spcBef>
            </a:pPr>
            <a:r>
              <a:rPr lang="en-US" sz="2600">
                <a:solidFill>
                  <a:srgbClr val="155AC1"/>
                </a:solidFill>
                <a:latin typeface="Arial"/>
                <a:ea typeface="Arial"/>
                <a:cs typeface="Arial"/>
                <a:sym typeface="Arial"/>
              </a:rPr>
              <a:t>Idling a car engine produces a significant amount of pollution, equivalent to filling 150 balloons with harmful emissions. Reducing idling can help improve air quality.  </a:t>
            </a:r>
            <a:r>
              <a:rPr lang="en-US" sz="2600" u="sng">
                <a:solidFill>
                  <a:srgbClr val="155AC1"/>
                </a:solidFill>
                <a:latin typeface="Arial"/>
                <a:ea typeface="Arial"/>
                <a:cs typeface="Arial"/>
                <a:sym typeface="Arial"/>
                <a:hlinkClick r:id="rId3" tooltip="https://www.basingstoke.gov.uk/engine-idling"/>
              </a:rPr>
              <a:t>https://www.basingstoke.gov.uk/engine-idling</a:t>
            </a:r>
          </a:p>
          <a:p>
            <a:pPr algn="l">
              <a:lnSpc>
                <a:spcPts val="3640"/>
              </a:lnSpc>
              <a:spcBef>
                <a:spcPct val="0"/>
              </a:spcBef>
            </a:pPr>
            <a:endParaRPr lang="en-US" sz="2600" u="sng">
              <a:solidFill>
                <a:srgbClr val="155AC1"/>
              </a:solidFill>
              <a:latin typeface="Arial"/>
              <a:ea typeface="Arial"/>
              <a:cs typeface="Arial"/>
              <a:sym typeface="Arial"/>
              <a:hlinkClick r:id="rId3" tooltip="https://www.basingstoke.gov.uk/engine-idling"/>
            </a:endParaRPr>
          </a:p>
          <a:p>
            <a:pPr algn="l">
              <a:lnSpc>
                <a:spcPts val="5039"/>
              </a:lnSpc>
              <a:spcBef>
                <a:spcPct val="0"/>
              </a:spcBef>
            </a:pPr>
            <a:r>
              <a:rPr lang="en-US" sz="3599" b="1">
                <a:solidFill>
                  <a:srgbClr val="155AC1"/>
                </a:solidFill>
                <a:latin typeface="Arial Bold"/>
                <a:ea typeface="Arial Bold"/>
                <a:cs typeface="Arial Bold"/>
                <a:sym typeface="Arial Bold"/>
              </a:rPr>
              <a:t>Question 7: B </a:t>
            </a:r>
          </a:p>
          <a:p>
            <a:pPr algn="l">
              <a:lnSpc>
                <a:spcPts val="3640"/>
              </a:lnSpc>
              <a:spcBef>
                <a:spcPct val="0"/>
              </a:spcBef>
            </a:pPr>
            <a:r>
              <a:rPr lang="en-US" sz="2600">
                <a:solidFill>
                  <a:srgbClr val="155AC1"/>
                </a:solidFill>
                <a:latin typeface="Arial"/>
                <a:ea typeface="Arial"/>
                <a:cs typeface="Arial"/>
                <a:sym typeface="Arial"/>
              </a:rPr>
              <a:t>Ground-level ozone can harm plant tissues, leading to reduced photosynthesis and growth, which impacts agricultural productivity and natural ecosystems.</a:t>
            </a:r>
          </a:p>
          <a:p>
            <a:pPr algn="l">
              <a:lnSpc>
                <a:spcPts val="3640"/>
              </a:lnSpc>
              <a:spcBef>
                <a:spcPct val="0"/>
              </a:spcBef>
            </a:pPr>
            <a:r>
              <a:rPr lang="en-US" sz="2600" b="1">
                <a:solidFill>
                  <a:srgbClr val="155AC1"/>
                </a:solidFill>
                <a:latin typeface="Arial Bold"/>
                <a:ea typeface="Arial Bold"/>
                <a:cs typeface="Arial Bold"/>
                <a:sym typeface="Arial Bold"/>
              </a:rPr>
              <a:t> </a:t>
            </a:r>
            <a:r>
              <a:rPr lang="en-US" sz="2600" u="sng">
                <a:solidFill>
                  <a:srgbClr val="155AC1"/>
                </a:solidFill>
                <a:latin typeface="Arial"/>
                <a:ea typeface="Arial"/>
                <a:cs typeface="Arial"/>
                <a:sym typeface="Arial"/>
                <a:hlinkClick r:id="rId4" tooltip="https://royalsocietypublishing.org/doi/pdf/10.1098/rsta.2019.0327"/>
              </a:rPr>
              <a:t>Royal Society – Effects of ozone on agriculture, forests and grasslands</a:t>
            </a:r>
            <a:r>
              <a:rPr lang="en-US" sz="2600">
                <a:solidFill>
                  <a:srgbClr val="155AC1"/>
                </a:solidFill>
                <a:latin typeface="Arial"/>
                <a:ea typeface="Arial"/>
                <a:cs typeface="Arial"/>
                <a:sym typeface="Arial"/>
              </a:rPr>
              <a:t> </a:t>
            </a:r>
          </a:p>
          <a:p>
            <a:pPr algn="l">
              <a:lnSpc>
                <a:spcPts val="4200"/>
              </a:lnSpc>
              <a:spcBef>
                <a:spcPct val="0"/>
              </a:spcBef>
            </a:pPr>
            <a:endParaRPr lang="en-US" sz="2600">
              <a:solidFill>
                <a:srgbClr val="155AC1"/>
              </a:solidFill>
              <a:latin typeface="Arial"/>
              <a:ea typeface="Arial"/>
              <a:cs typeface="Arial"/>
              <a:sym typeface="Arial"/>
            </a:endParaRPr>
          </a:p>
          <a:p>
            <a:pPr algn="l">
              <a:lnSpc>
                <a:spcPts val="5039"/>
              </a:lnSpc>
              <a:spcBef>
                <a:spcPct val="0"/>
              </a:spcBef>
            </a:pPr>
            <a:r>
              <a:rPr lang="en-US" sz="3599" b="1">
                <a:solidFill>
                  <a:srgbClr val="155AC1"/>
                </a:solidFill>
                <a:latin typeface="Arial Bold"/>
                <a:ea typeface="Arial Bold"/>
                <a:cs typeface="Arial Bold"/>
                <a:sym typeface="Arial Bold"/>
              </a:rPr>
              <a:t>Question 8: A</a:t>
            </a:r>
          </a:p>
          <a:p>
            <a:pPr algn="l">
              <a:lnSpc>
                <a:spcPts val="3640"/>
              </a:lnSpc>
              <a:spcBef>
                <a:spcPct val="0"/>
              </a:spcBef>
            </a:pPr>
            <a:r>
              <a:rPr lang="en-US" sz="2600">
                <a:solidFill>
                  <a:srgbClr val="155AC1"/>
                </a:solidFill>
                <a:latin typeface="Arial"/>
                <a:ea typeface="Arial"/>
                <a:cs typeface="Arial"/>
                <a:sym typeface="Arial"/>
              </a:rPr>
              <a:t>Pollutants such as carbon dioxide (CO₂) and methane (CH₄) trap heat in the atmosphere, contributing to the greenhouse effect and driving global warming. This process is a key link between air pollution and climate change.</a:t>
            </a:r>
          </a:p>
          <a:p>
            <a:pPr algn="l">
              <a:lnSpc>
                <a:spcPts val="3640"/>
              </a:lnSpc>
              <a:spcBef>
                <a:spcPct val="0"/>
              </a:spcBef>
            </a:pPr>
            <a:r>
              <a:rPr lang="en-US" sz="2600">
                <a:solidFill>
                  <a:srgbClr val="155AC1"/>
                </a:solidFill>
                <a:latin typeface="Arial"/>
                <a:ea typeface="Arial"/>
                <a:cs typeface="Arial"/>
                <a:sym typeface="Arial"/>
              </a:rPr>
              <a:t>🔗 </a:t>
            </a:r>
            <a:r>
              <a:rPr lang="en-US" sz="2600" u="sng">
                <a:solidFill>
                  <a:srgbClr val="155AC1"/>
                </a:solidFill>
                <a:latin typeface="Arial"/>
                <a:ea typeface="Arial"/>
                <a:cs typeface="Arial"/>
                <a:sym typeface="Arial"/>
                <a:hlinkClick r:id="rId5" tooltip="https://www.metoffice.gov.uk/blog/2025/how-the-met-office-monitors-air-quality"/>
              </a:rPr>
              <a:t>Met Office – How the Met Office Monitors Air Quality</a:t>
            </a:r>
          </a:p>
          <a:p>
            <a:pPr algn="l">
              <a:lnSpc>
                <a:spcPts val="4200"/>
              </a:lnSpc>
              <a:spcBef>
                <a:spcPct val="0"/>
              </a:spcBef>
            </a:pPr>
            <a:endParaRPr lang="en-US" sz="2600" u="sng">
              <a:solidFill>
                <a:srgbClr val="155AC1"/>
              </a:solidFill>
              <a:latin typeface="Arial"/>
              <a:ea typeface="Arial"/>
              <a:cs typeface="Arial"/>
              <a:sym typeface="Arial"/>
              <a:hlinkClick r:id="rId5" tooltip="https://www.metoffice.gov.uk/blog/2025/how-the-met-office-monitors-air-quality"/>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sp>
        <p:nvSpPr>
          <p:cNvPr id="2" name="TextBox 2"/>
          <p:cNvSpPr txBox="1"/>
          <p:nvPr/>
        </p:nvSpPr>
        <p:spPr>
          <a:xfrm>
            <a:off x="320607" y="144463"/>
            <a:ext cx="4142598" cy="958849"/>
          </a:xfrm>
          <a:prstGeom prst="rect">
            <a:avLst/>
          </a:prstGeom>
        </p:spPr>
        <p:txBody>
          <a:bodyPr lIns="0" tIns="0" rIns="0" bIns="0" rtlCol="0" anchor="t">
            <a:spAutoFit/>
          </a:bodyPr>
          <a:lstStyle/>
          <a:p>
            <a:pPr algn="l">
              <a:lnSpc>
                <a:spcPts val="7000"/>
              </a:lnSpc>
              <a:spcBef>
                <a:spcPct val="0"/>
              </a:spcBef>
            </a:pPr>
            <a:r>
              <a:rPr lang="en-US" sz="5000" b="1">
                <a:solidFill>
                  <a:srgbClr val="155AC1"/>
                </a:solidFill>
                <a:latin typeface="Arial Bold"/>
                <a:ea typeface="Arial Bold"/>
                <a:cs typeface="Arial Bold"/>
                <a:sym typeface="Arial Bold"/>
              </a:rPr>
              <a:t>ANSWERS</a:t>
            </a:r>
          </a:p>
        </p:txBody>
      </p:sp>
      <p:sp>
        <p:nvSpPr>
          <p:cNvPr id="3" name="TextBox 3"/>
          <p:cNvSpPr txBox="1"/>
          <p:nvPr/>
        </p:nvSpPr>
        <p:spPr>
          <a:xfrm>
            <a:off x="306632" y="1318108"/>
            <a:ext cx="17674736" cy="6441241"/>
          </a:xfrm>
          <a:prstGeom prst="rect">
            <a:avLst/>
          </a:prstGeom>
        </p:spPr>
        <p:txBody>
          <a:bodyPr lIns="0" tIns="0" rIns="0" bIns="0" rtlCol="0" anchor="t">
            <a:spAutoFit/>
          </a:bodyPr>
          <a:lstStyle/>
          <a:p>
            <a:pPr algn="l">
              <a:lnSpc>
                <a:spcPts val="5039"/>
              </a:lnSpc>
              <a:spcBef>
                <a:spcPct val="0"/>
              </a:spcBef>
            </a:pPr>
            <a:r>
              <a:rPr lang="en-US" sz="3599" b="1">
                <a:solidFill>
                  <a:srgbClr val="155AC1"/>
                </a:solidFill>
                <a:latin typeface="Arial Bold"/>
                <a:ea typeface="Arial Bold"/>
                <a:cs typeface="Arial Bold"/>
                <a:sym typeface="Arial Bold"/>
              </a:rPr>
              <a:t>Question 9: D</a:t>
            </a:r>
          </a:p>
          <a:p>
            <a:pPr algn="l">
              <a:lnSpc>
                <a:spcPts val="3640"/>
              </a:lnSpc>
              <a:spcBef>
                <a:spcPct val="0"/>
              </a:spcBef>
            </a:pPr>
            <a:r>
              <a:rPr lang="en-US" sz="2600">
                <a:solidFill>
                  <a:srgbClr val="155AC1"/>
                </a:solidFill>
                <a:latin typeface="Arial"/>
                <a:ea typeface="Arial"/>
                <a:cs typeface="Arial"/>
                <a:sym typeface="Arial"/>
              </a:rPr>
              <a:t>Air pollution can reduce the efficiency and lifespan of renewable energy technologies while also increasing maintenance costs and posing health risks to workers and nearby communities. These combined effects can undermine the overall effectiveness and sustainability of clean energy solutions.</a:t>
            </a:r>
          </a:p>
          <a:p>
            <a:pPr algn="l">
              <a:lnSpc>
                <a:spcPts val="3640"/>
              </a:lnSpc>
              <a:spcBef>
                <a:spcPct val="0"/>
              </a:spcBef>
            </a:pPr>
            <a:r>
              <a:rPr lang="en-US" sz="2600" u="sng">
                <a:solidFill>
                  <a:srgbClr val="155AC1"/>
                </a:solidFill>
                <a:latin typeface="Arial"/>
                <a:ea typeface="Arial"/>
                <a:cs typeface="Arial"/>
                <a:sym typeface="Arial"/>
                <a:hlinkClick r:id="rId2" tooltip="https://enviroliteracy.org/what-are-the-environmental-impacts-of-solar-energy/"/>
              </a:rPr>
              <a:t>https://enviroliteracy.org/what-are-the-environmental-impacts-of-solar-energy/</a:t>
            </a:r>
          </a:p>
          <a:p>
            <a:pPr algn="l">
              <a:lnSpc>
                <a:spcPts val="3640"/>
              </a:lnSpc>
              <a:spcBef>
                <a:spcPct val="0"/>
              </a:spcBef>
            </a:pPr>
            <a:r>
              <a:rPr lang="en-US" sz="2600" u="sng">
                <a:solidFill>
                  <a:srgbClr val="155AC1"/>
                </a:solidFill>
                <a:latin typeface="Arial"/>
                <a:ea typeface="Arial"/>
                <a:cs typeface="Arial"/>
                <a:sym typeface="Arial"/>
                <a:hlinkClick r:id="rId3" tooltip="https://hbr.org/2021/06/the-dark-side-of-solar-power"/>
              </a:rPr>
              <a:t>Harvard Business Review – The Dark Side of Solar Power</a:t>
            </a:r>
          </a:p>
          <a:p>
            <a:pPr algn="l">
              <a:lnSpc>
                <a:spcPts val="3640"/>
              </a:lnSpc>
              <a:spcBef>
                <a:spcPct val="0"/>
              </a:spcBef>
            </a:pPr>
            <a:r>
              <a:rPr lang="en-US" sz="2600" u="sng">
                <a:solidFill>
                  <a:srgbClr val="155AC1"/>
                </a:solidFill>
                <a:latin typeface="Arial"/>
                <a:ea typeface="Arial"/>
                <a:cs typeface="Arial"/>
                <a:sym typeface="Arial"/>
                <a:hlinkClick r:id="rId4" tooltip="https://news.mit.edu/2020/researchers-find-solar-photovoltaics-benefits-outweigh-costs-0623"/>
              </a:rPr>
              <a:t>MIT Energy Initiative – Benefits of Solar Photovoltaics</a:t>
            </a:r>
          </a:p>
          <a:p>
            <a:pPr algn="l">
              <a:lnSpc>
                <a:spcPts val="3640"/>
              </a:lnSpc>
              <a:spcBef>
                <a:spcPct val="0"/>
              </a:spcBef>
            </a:pPr>
            <a:endParaRPr lang="en-US" sz="2600" u="sng">
              <a:solidFill>
                <a:srgbClr val="155AC1"/>
              </a:solidFill>
              <a:latin typeface="Arial"/>
              <a:ea typeface="Arial"/>
              <a:cs typeface="Arial"/>
              <a:sym typeface="Arial"/>
              <a:hlinkClick r:id="rId4" tooltip="https://news.mit.edu/2020/researchers-find-solar-photovoltaics-benefits-outweigh-costs-0623"/>
            </a:endParaRPr>
          </a:p>
          <a:p>
            <a:pPr algn="l">
              <a:lnSpc>
                <a:spcPts val="5039"/>
              </a:lnSpc>
              <a:spcBef>
                <a:spcPct val="0"/>
              </a:spcBef>
            </a:pPr>
            <a:r>
              <a:rPr lang="en-US" sz="3599" b="1">
                <a:solidFill>
                  <a:srgbClr val="155AC1"/>
                </a:solidFill>
                <a:latin typeface="Arial Bold"/>
                <a:ea typeface="Arial Bold"/>
                <a:cs typeface="Arial Bold"/>
                <a:sym typeface="Arial Bold"/>
              </a:rPr>
              <a:t>Question 10: D</a:t>
            </a:r>
          </a:p>
          <a:p>
            <a:pPr algn="l">
              <a:lnSpc>
                <a:spcPts val="3640"/>
              </a:lnSpc>
              <a:spcBef>
                <a:spcPct val="0"/>
              </a:spcBef>
            </a:pPr>
            <a:r>
              <a:rPr lang="en-US" sz="2600">
                <a:solidFill>
                  <a:srgbClr val="155AC1"/>
                </a:solidFill>
                <a:latin typeface="Arial"/>
                <a:ea typeface="Arial"/>
                <a:cs typeface="Arial"/>
                <a:sym typeface="Arial"/>
              </a:rPr>
              <a:t>The vast majority, 99%, of the UK population is exposed to air quality levels that exceed WHO guidelines, highlighting the urgent need for action to improve air quality.</a:t>
            </a:r>
          </a:p>
          <a:p>
            <a:pPr algn="l">
              <a:lnSpc>
                <a:spcPts val="3640"/>
              </a:lnSpc>
              <a:spcBef>
                <a:spcPct val="0"/>
              </a:spcBef>
            </a:pPr>
            <a:r>
              <a:rPr lang="en-US" sz="2600" u="sng">
                <a:solidFill>
                  <a:srgbClr val="155AC1"/>
                </a:solidFill>
                <a:latin typeface="Arial"/>
                <a:ea typeface="Arial"/>
                <a:cs typeface="Arial"/>
                <a:sym typeface="Arial"/>
                <a:hlinkClick r:id="rId5" tooltip="https://www.who.int/data/gho/data/themes/air-pollution"/>
              </a:rPr>
              <a:t>https://www.who.int/data/gho/data/themes/air-pollution</a:t>
            </a:r>
          </a:p>
          <a:p>
            <a:pPr algn="l">
              <a:lnSpc>
                <a:spcPts val="4200"/>
              </a:lnSpc>
              <a:spcBef>
                <a:spcPct val="0"/>
              </a:spcBef>
            </a:pPr>
            <a:endParaRPr lang="en-US" sz="2600" u="sng">
              <a:solidFill>
                <a:srgbClr val="155AC1"/>
              </a:solidFill>
              <a:latin typeface="Arial"/>
              <a:ea typeface="Arial"/>
              <a:cs typeface="Arial"/>
              <a:sym typeface="Arial"/>
              <a:hlinkClick r:id="rId5" tooltip="https://www.who.int/data/gho/data/themes/air-pollutio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32910" y="1838972"/>
            <a:ext cx="16226390" cy="2092681"/>
            <a:chOff x="0" y="0"/>
            <a:chExt cx="4273617" cy="551159"/>
          </a:xfrm>
        </p:grpSpPr>
        <p:sp>
          <p:nvSpPr>
            <p:cNvPr id="3" name="Freeform 3"/>
            <p:cNvSpPr/>
            <p:nvPr/>
          </p:nvSpPr>
          <p:spPr>
            <a:xfrm>
              <a:off x="0" y="0"/>
              <a:ext cx="4273617" cy="551159"/>
            </a:xfrm>
            <a:custGeom>
              <a:avLst/>
              <a:gdLst/>
              <a:ahLst/>
              <a:cxnLst/>
              <a:rect l="l" t="t" r="r" b="b"/>
              <a:pathLst>
                <a:path w="4273617" h="551159">
                  <a:moveTo>
                    <a:pt x="0" y="0"/>
                  </a:moveTo>
                  <a:lnTo>
                    <a:pt x="4273617" y="0"/>
                  </a:lnTo>
                  <a:lnTo>
                    <a:pt x="4273617" y="551159"/>
                  </a:lnTo>
                  <a:lnTo>
                    <a:pt x="0" y="551159"/>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27359"/>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028700" y="4110434"/>
            <a:ext cx="964534" cy="964534"/>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7" name="TextBox 7"/>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8" name="Group 8"/>
          <p:cNvGrpSpPr/>
          <p:nvPr/>
        </p:nvGrpSpPr>
        <p:grpSpPr>
          <a:xfrm>
            <a:off x="1028700" y="5507449"/>
            <a:ext cx="964534" cy="964534"/>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0" name="TextBox 10"/>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1" name="Group 11"/>
          <p:cNvGrpSpPr/>
          <p:nvPr/>
        </p:nvGrpSpPr>
        <p:grpSpPr>
          <a:xfrm>
            <a:off x="1028700" y="6900608"/>
            <a:ext cx="964534" cy="964534"/>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3" name="TextBox 13"/>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14" name="Group 14"/>
          <p:cNvGrpSpPr/>
          <p:nvPr/>
        </p:nvGrpSpPr>
        <p:grpSpPr>
          <a:xfrm>
            <a:off x="1032910" y="8293766"/>
            <a:ext cx="964534" cy="964534"/>
            <a:chOff x="0" y="0"/>
            <a:chExt cx="812800" cy="812800"/>
          </a:xfrm>
        </p:grpSpPr>
        <p:sp>
          <p:nvSpPr>
            <p:cNvPr id="15" name="Freeform 1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6" name="TextBox 16"/>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5E17EB"/>
                  </a:solidFill>
                  <a:latin typeface="Open Sans Semi-Bold"/>
                  <a:ea typeface="Open Sans Semi-Bold"/>
                  <a:cs typeface="Open Sans Semi-Bold"/>
                  <a:sym typeface="Open Sans Semi-Bold"/>
                </a:rPr>
                <a:t>D</a:t>
              </a:r>
            </a:p>
          </p:txBody>
        </p:sp>
      </p:grpSp>
      <p:sp>
        <p:nvSpPr>
          <p:cNvPr id="17" name="TextBox 17"/>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1</a:t>
            </a:r>
          </a:p>
        </p:txBody>
      </p:sp>
      <p:sp>
        <p:nvSpPr>
          <p:cNvPr id="18" name="TextBox 18"/>
          <p:cNvSpPr txBox="1"/>
          <p:nvPr/>
        </p:nvSpPr>
        <p:spPr>
          <a:xfrm>
            <a:off x="1263178" y="1752921"/>
            <a:ext cx="15870700" cy="1915835"/>
          </a:xfrm>
          <a:prstGeom prst="rect">
            <a:avLst/>
          </a:prstGeom>
        </p:spPr>
        <p:txBody>
          <a:bodyPr lIns="0" tIns="0" rIns="0" bIns="0" rtlCol="0" anchor="t">
            <a:spAutoFit/>
          </a:bodyPr>
          <a:lstStyle/>
          <a:p>
            <a:pPr algn="l">
              <a:lnSpc>
                <a:spcPts val="7279"/>
              </a:lnSpc>
            </a:pPr>
            <a:r>
              <a:rPr lang="en-US" sz="5199" b="1">
                <a:solidFill>
                  <a:srgbClr val="155AC1"/>
                </a:solidFill>
                <a:latin typeface="Arial Bold"/>
                <a:ea typeface="Arial Bold"/>
                <a:cs typeface="Arial Bold"/>
                <a:sym typeface="Arial Bold"/>
              </a:rPr>
              <a:t>How many deaths in the UK are attributed to air pollution each year?</a:t>
            </a:r>
          </a:p>
        </p:txBody>
      </p:sp>
      <p:sp>
        <p:nvSpPr>
          <p:cNvPr id="19" name="TextBox 19"/>
          <p:cNvSpPr txBox="1"/>
          <p:nvPr/>
        </p:nvSpPr>
        <p:spPr>
          <a:xfrm>
            <a:off x="2164684" y="5644276"/>
            <a:ext cx="16123316" cy="663601"/>
          </a:xfrm>
          <a:prstGeom prst="rect">
            <a:avLst/>
          </a:prstGeom>
        </p:spPr>
        <p:txBody>
          <a:bodyPr lIns="0" tIns="0" rIns="0" bIns="0" rtlCol="0" anchor="t">
            <a:spAutoFit/>
          </a:bodyPr>
          <a:lstStyle/>
          <a:p>
            <a:pPr algn="l">
              <a:lnSpc>
                <a:spcPts val="4899"/>
              </a:lnSpc>
            </a:pPr>
            <a:r>
              <a:rPr lang="en-US" sz="3499" b="1">
                <a:solidFill>
                  <a:srgbClr val="155AC1"/>
                </a:solidFill>
                <a:latin typeface="Arial Bold"/>
                <a:ea typeface="Arial Bold"/>
                <a:cs typeface="Arial Bold"/>
                <a:sym typeface="Arial Bold"/>
              </a:rPr>
              <a:t>Up to 24,000</a:t>
            </a:r>
          </a:p>
        </p:txBody>
      </p:sp>
      <p:sp>
        <p:nvSpPr>
          <p:cNvPr id="20" name="TextBox 20"/>
          <p:cNvSpPr txBox="1"/>
          <p:nvPr/>
        </p:nvSpPr>
        <p:spPr>
          <a:xfrm>
            <a:off x="2168894" y="7037434"/>
            <a:ext cx="16260069" cy="663601"/>
          </a:xfrm>
          <a:prstGeom prst="rect">
            <a:avLst/>
          </a:prstGeom>
        </p:spPr>
        <p:txBody>
          <a:bodyPr lIns="0" tIns="0" rIns="0" bIns="0" rtlCol="0" anchor="t">
            <a:spAutoFit/>
          </a:bodyPr>
          <a:lstStyle/>
          <a:p>
            <a:pPr algn="l">
              <a:lnSpc>
                <a:spcPts val="4899"/>
              </a:lnSpc>
            </a:pPr>
            <a:r>
              <a:rPr lang="en-US" sz="3499" b="1">
                <a:solidFill>
                  <a:srgbClr val="155AC1"/>
                </a:solidFill>
                <a:latin typeface="Arial Bold"/>
                <a:ea typeface="Arial Bold"/>
                <a:cs typeface="Arial Bold"/>
                <a:sym typeface="Arial Bold"/>
              </a:rPr>
              <a:t>Up to 43,000</a:t>
            </a:r>
          </a:p>
        </p:txBody>
      </p:sp>
      <p:sp>
        <p:nvSpPr>
          <p:cNvPr id="21" name="TextBox 21"/>
          <p:cNvSpPr txBox="1"/>
          <p:nvPr/>
        </p:nvSpPr>
        <p:spPr>
          <a:xfrm>
            <a:off x="2168894" y="8430593"/>
            <a:ext cx="16119106" cy="663601"/>
          </a:xfrm>
          <a:prstGeom prst="rect">
            <a:avLst/>
          </a:prstGeom>
        </p:spPr>
        <p:txBody>
          <a:bodyPr lIns="0" tIns="0" rIns="0" bIns="0" rtlCol="0" anchor="t">
            <a:spAutoFit/>
          </a:bodyPr>
          <a:lstStyle/>
          <a:p>
            <a:pPr algn="l">
              <a:lnSpc>
                <a:spcPts val="4899"/>
              </a:lnSpc>
            </a:pPr>
            <a:r>
              <a:rPr lang="en-US" sz="3499" b="1">
                <a:solidFill>
                  <a:srgbClr val="155AC1"/>
                </a:solidFill>
                <a:latin typeface="Arial Bold"/>
                <a:ea typeface="Arial Bold"/>
                <a:cs typeface="Arial Bold"/>
                <a:sym typeface="Arial Bold"/>
              </a:rPr>
              <a:t>Up to 55,000</a:t>
            </a:r>
          </a:p>
        </p:txBody>
      </p:sp>
      <p:sp>
        <p:nvSpPr>
          <p:cNvPr id="22" name="TextBox 22"/>
          <p:cNvSpPr txBox="1"/>
          <p:nvPr/>
        </p:nvSpPr>
        <p:spPr>
          <a:xfrm>
            <a:off x="2123338" y="4194226"/>
            <a:ext cx="16164662" cy="663599"/>
          </a:xfrm>
          <a:prstGeom prst="rect">
            <a:avLst/>
          </a:prstGeom>
        </p:spPr>
        <p:txBody>
          <a:bodyPr lIns="0" tIns="0" rIns="0" bIns="0" rtlCol="0" anchor="t">
            <a:spAutoFit/>
          </a:bodyPr>
          <a:lstStyle/>
          <a:p>
            <a:pPr algn="l">
              <a:lnSpc>
                <a:spcPts val="4899"/>
              </a:lnSpc>
              <a:spcBef>
                <a:spcPct val="0"/>
              </a:spcBef>
            </a:pPr>
            <a:r>
              <a:rPr lang="en-US" sz="3499" b="1">
                <a:solidFill>
                  <a:srgbClr val="155AC1"/>
                </a:solidFill>
                <a:latin typeface="Arial Bold"/>
                <a:ea typeface="Arial Bold"/>
                <a:cs typeface="Arial Bold"/>
                <a:sym typeface="Arial Bold"/>
              </a:rPr>
              <a:t>Up to 11,000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32910" y="1838972"/>
            <a:ext cx="16226390" cy="2092681"/>
            <a:chOff x="0" y="0"/>
            <a:chExt cx="4273617" cy="551159"/>
          </a:xfrm>
        </p:grpSpPr>
        <p:sp>
          <p:nvSpPr>
            <p:cNvPr id="3" name="Freeform 3"/>
            <p:cNvSpPr/>
            <p:nvPr/>
          </p:nvSpPr>
          <p:spPr>
            <a:xfrm>
              <a:off x="0" y="0"/>
              <a:ext cx="4273617" cy="551159"/>
            </a:xfrm>
            <a:custGeom>
              <a:avLst/>
              <a:gdLst/>
              <a:ahLst/>
              <a:cxnLst/>
              <a:rect l="l" t="t" r="r" b="b"/>
              <a:pathLst>
                <a:path w="4273617" h="551159">
                  <a:moveTo>
                    <a:pt x="0" y="0"/>
                  </a:moveTo>
                  <a:lnTo>
                    <a:pt x="4273617" y="0"/>
                  </a:lnTo>
                  <a:lnTo>
                    <a:pt x="4273617" y="551159"/>
                  </a:lnTo>
                  <a:lnTo>
                    <a:pt x="0" y="551159"/>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27359"/>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2</a:t>
            </a:r>
          </a:p>
        </p:txBody>
      </p:sp>
      <p:grpSp>
        <p:nvGrpSpPr>
          <p:cNvPr id="6" name="Group 6"/>
          <p:cNvGrpSpPr/>
          <p:nvPr/>
        </p:nvGrpSpPr>
        <p:grpSpPr>
          <a:xfrm>
            <a:off x="1028700" y="4110434"/>
            <a:ext cx="964534" cy="964534"/>
            <a:chOff x="0" y="0"/>
            <a:chExt cx="812800" cy="812800"/>
          </a:xfrm>
        </p:grpSpPr>
        <p:sp>
          <p:nvSpPr>
            <p:cNvPr id="7" name="Freeform 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8" name="TextBox 8"/>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9" name="Group 9"/>
          <p:cNvGrpSpPr/>
          <p:nvPr/>
        </p:nvGrpSpPr>
        <p:grpSpPr>
          <a:xfrm>
            <a:off x="1028700" y="5507449"/>
            <a:ext cx="964534" cy="964534"/>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1" name="TextBox 11"/>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2" name="Group 12"/>
          <p:cNvGrpSpPr/>
          <p:nvPr/>
        </p:nvGrpSpPr>
        <p:grpSpPr>
          <a:xfrm>
            <a:off x="1028700" y="6900608"/>
            <a:ext cx="964534" cy="964534"/>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4" name="TextBox 14"/>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15" name="Group 15"/>
          <p:cNvGrpSpPr/>
          <p:nvPr/>
        </p:nvGrpSpPr>
        <p:grpSpPr>
          <a:xfrm>
            <a:off x="1032910" y="8293766"/>
            <a:ext cx="964534" cy="964534"/>
            <a:chOff x="0" y="0"/>
            <a:chExt cx="812800" cy="812800"/>
          </a:xfrm>
        </p:grpSpPr>
        <p:sp>
          <p:nvSpPr>
            <p:cNvPr id="16" name="Freeform 1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7" name="TextBox 17"/>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
        <p:nvSpPr>
          <p:cNvPr id="18" name="TextBox 18"/>
          <p:cNvSpPr txBox="1"/>
          <p:nvPr/>
        </p:nvSpPr>
        <p:spPr>
          <a:xfrm>
            <a:off x="1106073" y="1845231"/>
            <a:ext cx="16080064" cy="1880138"/>
          </a:xfrm>
          <a:prstGeom prst="rect">
            <a:avLst/>
          </a:prstGeom>
        </p:spPr>
        <p:txBody>
          <a:bodyPr lIns="0" tIns="0" rIns="0" bIns="0" rtlCol="0" anchor="t">
            <a:spAutoFit/>
          </a:bodyPr>
          <a:lstStyle/>
          <a:p>
            <a:pPr algn="l">
              <a:lnSpc>
                <a:spcPts val="7139"/>
              </a:lnSpc>
              <a:spcBef>
                <a:spcPct val="0"/>
              </a:spcBef>
            </a:pPr>
            <a:r>
              <a:rPr lang="en-US" sz="5100" b="1">
                <a:solidFill>
                  <a:srgbClr val="155AC1"/>
                </a:solidFill>
                <a:latin typeface="Arial Bold"/>
                <a:ea typeface="Arial Bold"/>
                <a:cs typeface="Arial Bold"/>
                <a:sym typeface="Arial Bold"/>
              </a:rPr>
              <a:t>Which respiratory condition is most commonly made worse by air pollution in the UK?</a:t>
            </a:r>
          </a:p>
        </p:txBody>
      </p:sp>
      <p:sp>
        <p:nvSpPr>
          <p:cNvPr id="19" name="TextBox 19"/>
          <p:cNvSpPr txBox="1"/>
          <p:nvPr/>
        </p:nvSpPr>
        <p:spPr>
          <a:xfrm>
            <a:off x="2232411" y="8373135"/>
            <a:ext cx="16055589"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Pneumonia</a:t>
            </a:r>
          </a:p>
        </p:txBody>
      </p:sp>
      <p:sp>
        <p:nvSpPr>
          <p:cNvPr id="20" name="TextBox 20"/>
          <p:cNvSpPr txBox="1"/>
          <p:nvPr/>
        </p:nvSpPr>
        <p:spPr>
          <a:xfrm>
            <a:off x="2232411" y="4202515"/>
            <a:ext cx="16055589"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Bronchitis</a:t>
            </a:r>
          </a:p>
        </p:txBody>
      </p:sp>
      <p:sp>
        <p:nvSpPr>
          <p:cNvPr id="21" name="TextBox 21"/>
          <p:cNvSpPr txBox="1"/>
          <p:nvPr/>
        </p:nvSpPr>
        <p:spPr>
          <a:xfrm>
            <a:off x="2251105" y="5611536"/>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Asthma</a:t>
            </a:r>
          </a:p>
        </p:txBody>
      </p:sp>
      <p:sp>
        <p:nvSpPr>
          <p:cNvPr id="22" name="TextBox 22"/>
          <p:cNvSpPr txBox="1"/>
          <p:nvPr/>
        </p:nvSpPr>
        <p:spPr>
          <a:xfrm>
            <a:off x="2232411" y="6992336"/>
            <a:ext cx="16055589"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Tuberculosis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32910" y="1838972"/>
            <a:ext cx="16226390" cy="2092681"/>
            <a:chOff x="0" y="0"/>
            <a:chExt cx="4273617" cy="551159"/>
          </a:xfrm>
        </p:grpSpPr>
        <p:sp>
          <p:nvSpPr>
            <p:cNvPr id="3" name="Freeform 3"/>
            <p:cNvSpPr/>
            <p:nvPr/>
          </p:nvSpPr>
          <p:spPr>
            <a:xfrm>
              <a:off x="0" y="0"/>
              <a:ext cx="4273617" cy="551159"/>
            </a:xfrm>
            <a:custGeom>
              <a:avLst/>
              <a:gdLst/>
              <a:ahLst/>
              <a:cxnLst/>
              <a:rect l="l" t="t" r="r" b="b"/>
              <a:pathLst>
                <a:path w="4273617" h="551159">
                  <a:moveTo>
                    <a:pt x="0" y="0"/>
                  </a:moveTo>
                  <a:lnTo>
                    <a:pt x="4273617" y="0"/>
                  </a:lnTo>
                  <a:lnTo>
                    <a:pt x="4273617" y="551159"/>
                  </a:lnTo>
                  <a:lnTo>
                    <a:pt x="0" y="551159"/>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27359"/>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3</a:t>
            </a:r>
          </a:p>
        </p:txBody>
      </p:sp>
      <p:grpSp>
        <p:nvGrpSpPr>
          <p:cNvPr id="6" name="Group 6"/>
          <p:cNvGrpSpPr/>
          <p:nvPr/>
        </p:nvGrpSpPr>
        <p:grpSpPr>
          <a:xfrm>
            <a:off x="1028700" y="4110434"/>
            <a:ext cx="964534" cy="964534"/>
            <a:chOff x="0" y="0"/>
            <a:chExt cx="812800" cy="812800"/>
          </a:xfrm>
        </p:grpSpPr>
        <p:sp>
          <p:nvSpPr>
            <p:cNvPr id="7" name="Freeform 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8" name="TextBox 8"/>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9" name="Group 9"/>
          <p:cNvGrpSpPr/>
          <p:nvPr/>
        </p:nvGrpSpPr>
        <p:grpSpPr>
          <a:xfrm>
            <a:off x="1028700" y="5507449"/>
            <a:ext cx="964534" cy="964534"/>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1" name="TextBox 11"/>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2" name="Group 12"/>
          <p:cNvGrpSpPr/>
          <p:nvPr/>
        </p:nvGrpSpPr>
        <p:grpSpPr>
          <a:xfrm>
            <a:off x="1028700" y="6900608"/>
            <a:ext cx="964534" cy="964534"/>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4" name="TextBox 14"/>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15" name="Group 15"/>
          <p:cNvGrpSpPr/>
          <p:nvPr/>
        </p:nvGrpSpPr>
        <p:grpSpPr>
          <a:xfrm>
            <a:off x="1032910" y="8293766"/>
            <a:ext cx="964534" cy="964534"/>
            <a:chOff x="0" y="0"/>
            <a:chExt cx="812800" cy="812800"/>
          </a:xfrm>
        </p:grpSpPr>
        <p:sp>
          <p:nvSpPr>
            <p:cNvPr id="16" name="Freeform 1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7" name="TextBox 17"/>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
        <p:nvSpPr>
          <p:cNvPr id="18" name="TextBox 18"/>
          <p:cNvSpPr txBox="1"/>
          <p:nvPr/>
        </p:nvSpPr>
        <p:spPr>
          <a:xfrm>
            <a:off x="1106073" y="1845231"/>
            <a:ext cx="16080064" cy="1880138"/>
          </a:xfrm>
          <a:prstGeom prst="rect">
            <a:avLst/>
          </a:prstGeom>
        </p:spPr>
        <p:txBody>
          <a:bodyPr lIns="0" tIns="0" rIns="0" bIns="0" rtlCol="0" anchor="t">
            <a:spAutoFit/>
          </a:bodyPr>
          <a:lstStyle/>
          <a:p>
            <a:pPr algn="l">
              <a:lnSpc>
                <a:spcPts val="7139"/>
              </a:lnSpc>
              <a:spcBef>
                <a:spcPct val="0"/>
              </a:spcBef>
            </a:pPr>
            <a:r>
              <a:rPr lang="en-US" sz="5100" b="1">
                <a:solidFill>
                  <a:srgbClr val="155AC1"/>
                </a:solidFill>
                <a:latin typeface="Arial Bold"/>
                <a:ea typeface="Arial Bold"/>
                <a:cs typeface="Arial Bold"/>
                <a:sym typeface="Arial Bold"/>
              </a:rPr>
              <a:t>What percentage of lung cancer deaths in the UK are attributed to air pollution?</a:t>
            </a:r>
          </a:p>
        </p:txBody>
      </p:sp>
      <p:sp>
        <p:nvSpPr>
          <p:cNvPr id="19" name="TextBox 19"/>
          <p:cNvSpPr txBox="1"/>
          <p:nvPr/>
        </p:nvSpPr>
        <p:spPr>
          <a:xfrm>
            <a:off x="2263205" y="8385847"/>
            <a:ext cx="160247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40%</a:t>
            </a:r>
          </a:p>
        </p:txBody>
      </p:sp>
      <p:sp>
        <p:nvSpPr>
          <p:cNvPr id="20" name="TextBox 20"/>
          <p:cNvSpPr txBox="1"/>
          <p:nvPr/>
        </p:nvSpPr>
        <p:spPr>
          <a:xfrm>
            <a:off x="2251105" y="4202515"/>
            <a:ext cx="16177517"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10%</a:t>
            </a:r>
          </a:p>
        </p:txBody>
      </p:sp>
      <p:sp>
        <p:nvSpPr>
          <p:cNvPr id="21" name="TextBox 21"/>
          <p:cNvSpPr txBox="1"/>
          <p:nvPr/>
        </p:nvSpPr>
        <p:spPr>
          <a:xfrm>
            <a:off x="2251105" y="5597425"/>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20%</a:t>
            </a:r>
          </a:p>
        </p:txBody>
      </p:sp>
      <p:sp>
        <p:nvSpPr>
          <p:cNvPr id="22" name="TextBox 22"/>
          <p:cNvSpPr txBox="1"/>
          <p:nvPr/>
        </p:nvSpPr>
        <p:spPr>
          <a:xfrm>
            <a:off x="2263205" y="6985280"/>
            <a:ext cx="160247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30%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32910" y="1838972"/>
            <a:ext cx="16226390" cy="2092681"/>
            <a:chOff x="0" y="0"/>
            <a:chExt cx="4273617" cy="551159"/>
          </a:xfrm>
        </p:grpSpPr>
        <p:sp>
          <p:nvSpPr>
            <p:cNvPr id="3" name="Freeform 3"/>
            <p:cNvSpPr/>
            <p:nvPr/>
          </p:nvSpPr>
          <p:spPr>
            <a:xfrm>
              <a:off x="0" y="0"/>
              <a:ext cx="4273617" cy="551159"/>
            </a:xfrm>
            <a:custGeom>
              <a:avLst/>
              <a:gdLst/>
              <a:ahLst/>
              <a:cxnLst/>
              <a:rect l="l" t="t" r="r" b="b"/>
              <a:pathLst>
                <a:path w="4273617" h="551159">
                  <a:moveTo>
                    <a:pt x="0" y="0"/>
                  </a:moveTo>
                  <a:lnTo>
                    <a:pt x="4273617" y="0"/>
                  </a:lnTo>
                  <a:lnTo>
                    <a:pt x="4273617" y="551159"/>
                  </a:lnTo>
                  <a:lnTo>
                    <a:pt x="0" y="551159"/>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27359"/>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4</a:t>
            </a:r>
          </a:p>
        </p:txBody>
      </p:sp>
      <p:grpSp>
        <p:nvGrpSpPr>
          <p:cNvPr id="6" name="Group 6"/>
          <p:cNvGrpSpPr/>
          <p:nvPr/>
        </p:nvGrpSpPr>
        <p:grpSpPr>
          <a:xfrm>
            <a:off x="1028700" y="4110434"/>
            <a:ext cx="964534" cy="964534"/>
            <a:chOff x="0" y="0"/>
            <a:chExt cx="812800" cy="812800"/>
          </a:xfrm>
        </p:grpSpPr>
        <p:sp>
          <p:nvSpPr>
            <p:cNvPr id="7" name="Freeform 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8" name="TextBox 8"/>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9" name="Group 9"/>
          <p:cNvGrpSpPr/>
          <p:nvPr/>
        </p:nvGrpSpPr>
        <p:grpSpPr>
          <a:xfrm>
            <a:off x="1028700" y="5507449"/>
            <a:ext cx="964534" cy="964534"/>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1" name="TextBox 11"/>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2" name="Group 12"/>
          <p:cNvGrpSpPr/>
          <p:nvPr/>
        </p:nvGrpSpPr>
        <p:grpSpPr>
          <a:xfrm>
            <a:off x="1028700" y="6900608"/>
            <a:ext cx="964534" cy="964534"/>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4" name="TextBox 14"/>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15" name="Group 15"/>
          <p:cNvGrpSpPr/>
          <p:nvPr/>
        </p:nvGrpSpPr>
        <p:grpSpPr>
          <a:xfrm>
            <a:off x="1032910" y="8293766"/>
            <a:ext cx="964534" cy="964534"/>
            <a:chOff x="0" y="0"/>
            <a:chExt cx="812800" cy="812800"/>
          </a:xfrm>
        </p:grpSpPr>
        <p:sp>
          <p:nvSpPr>
            <p:cNvPr id="16" name="Freeform 1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7" name="TextBox 17"/>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
        <p:nvSpPr>
          <p:cNvPr id="18" name="TextBox 18"/>
          <p:cNvSpPr txBox="1"/>
          <p:nvPr/>
        </p:nvSpPr>
        <p:spPr>
          <a:xfrm>
            <a:off x="1106073" y="1845231"/>
            <a:ext cx="16080064" cy="1880138"/>
          </a:xfrm>
          <a:prstGeom prst="rect">
            <a:avLst/>
          </a:prstGeom>
        </p:spPr>
        <p:txBody>
          <a:bodyPr lIns="0" tIns="0" rIns="0" bIns="0" rtlCol="0" anchor="t">
            <a:spAutoFit/>
          </a:bodyPr>
          <a:lstStyle/>
          <a:p>
            <a:pPr algn="l">
              <a:lnSpc>
                <a:spcPts val="7139"/>
              </a:lnSpc>
              <a:spcBef>
                <a:spcPct val="0"/>
              </a:spcBef>
            </a:pPr>
            <a:r>
              <a:rPr lang="en-US" sz="5100" b="1">
                <a:solidFill>
                  <a:srgbClr val="155AC1"/>
                </a:solidFill>
                <a:latin typeface="Arial Bold"/>
                <a:ea typeface="Arial Bold"/>
                <a:cs typeface="Arial Bold"/>
                <a:sym typeface="Arial Bold"/>
              </a:rPr>
              <a:t>Which group of people in the UK is most adversely affected by air pollution?</a:t>
            </a:r>
          </a:p>
        </p:txBody>
      </p:sp>
      <p:sp>
        <p:nvSpPr>
          <p:cNvPr id="19" name="TextBox 19"/>
          <p:cNvSpPr txBox="1"/>
          <p:nvPr/>
        </p:nvSpPr>
        <p:spPr>
          <a:xfrm>
            <a:off x="2251105" y="8385847"/>
            <a:ext cx="1616400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Atheletes</a:t>
            </a:r>
          </a:p>
        </p:txBody>
      </p:sp>
      <p:sp>
        <p:nvSpPr>
          <p:cNvPr id="20" name="TextBox 20"/>
          <p:cNvSpPr txBox="1"/>
          <p:nvPr/>
        </p:nvSpPr>
        <p:spPr>
          <a:xfrm>
            <a:off x="2251105" y="4202515"/>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Young adults</a:t>
            </a:r>
          </a:p>
        </p:txBody>
      </p:sp>
      <p:sp>
        <p:nvSpPr>
          <p:cNvPr id="21" name="TextBox 21"/>
          <p:cNvSpPr txBox="1"/>
          <p:nvPr/>
        </p:nvSpPr>
        <p:spPr>
          <a:xfrm>
            <a:off x="2251105" y="5611889"/>
            <a:ext cx="15908592"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Middle-aged adults</a:t>
            </a:r>
          </a:p>
        </p:txBody>
      </p:sp>
      <p:sp>
        <p:nvSpPr>
          <p:cNvPr id="22" name="TextBox 22"/>
          <p:cNvSpPr txBox="1"/>
          <p:nvPr/>
        </p:nvSpPr>
        <p:spPr>
          <a:xfrm>
            <a:off x="2251105" y="7020911"/>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Children and the elderly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32910" y="1838972"/>
            <a:ext cx="16226390" cy="2092681"/>
            <a:chOff x="0" y="0"/>
            <a:chExt cx="4273617" cy="551159"/>
          </a:xfrm>
        </p:grpSpPr>
        <p:sp>
          <p:nvSpPr>
            <p:cNvPr id="3" name="Freeform 3"/>
            <p:cNvSpPr/>
            <p:nvPr/>
          </p:nvSpPr>
          <p:spPr>
            <a:xfrm>
              <a:off x="0" y="0"/>
              <a:ext cx="4273617" cy="551159"/>
            </a:xfrm>
            <a:custGeom>
              <a:avLst/>
              <a:gdLst/>
              <a:ahLst/>
              <a:cxnLst/>
              <a:rect l="l" t="t" r="r" b="b"/>
              <a:pathLst>
                <a:path w="4273617" h="551159">
                  <a:moveTo>
                    <a:pt x="0" y="0"/>
                  </a:moveTo>
                  <a:lnTo>
                    <a:pt x="4273617" y="0"/>
                  </a:lnTo>
                  <a:lnTo>
                    <a:pt x="4273617" y="551159"/>
                  </a:lnTo>
                  <a:lnTo>
                    <a:pt x="0" y="551159"/>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27359"/>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5</a:t>
            </a:r>
          </a:p>
        </p:txBody>
      </p:sp>
      <p:grpSp>
        <p:nvGrpSpPr>
          <p:cNvPr id="6" name="Group 6"/>
          <p:cNvGrpSpPr/>
          <p:nvPr/>
        </p:nvGrpSpPr>
        <p:grpSpPr>
          <a:xfrm>
            <a:off x="1028700" y="4110434"/>
            <a:ext cx="964534" cy="964534"/>
            <a:chOff x="0" y="0"/>
            <a:chExt cx="812800" cy="812800"/>
          </a:xfrm>
        </p:grpSpPr>
        <p:sp>
          <p:nvSpPr>
            <p:cNvPr id="7" name="Freeform 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8" name="TextBox 8"/>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9" name="Group 9"/>
          <p:cNvGrpSpPr/>
          <p:nvPr/>
        </p:nvGrpSpPr>
        <p:grpSpPr>
          <a:xfrm>
            <a:off x="1028700" y="5507449"/>
            <a:ext cx="964534" cy="964534"/>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1" name="TextBox 11"/>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2" name="Group 12"/>
          <p:cNvGrpSpPr/>
          <p:nvPr/>
        </p:nvGrpSpPr>
        <p:grpSpPr>
          <a:xfrm>
            <a:off x="1028700" y="6900608"/>
            <a:ext cx="964534" cy="964534"/>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4" name="TextBox 14"/>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15" name="Group 15"/>
          <p:cNvGrpSpPr/>
          <p:nvPr/>
        </p:nvGrpSpPr>
        <p:grpSpPr>
          <a:xfrm>
            <a:off x="1032910" y="8293766"/>
            <a:ext cx="964534" cy="964534"/>
            <a:chOff x="0" y="0"/>
            <a:chExt cx="812800" cy="812800"/>
          </a:xfrm>
        </p:grpSpPr>
        <p:sp>
          <p:nvSpPr>
            <p:cNvPr id="16" name="Freeform 1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7" name="TextBox 17"/>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
        <p:nvSpPr>
          <p:cNvPr id="18" name="TextBox 18"/>
          <p:cNvSpPr txBox="1"/>
          <p:nvPr/>
        </p:nvSpPr>
        <p:spPr>
          <a:xfrm>
            <a:off x="1106073" y="1845231"/>
            <a:ext cx="16080064" cy="1880138"/>
          </a:xfrm>
          <a:prstGeom prst="rect">
            <a:avLst/>
          </a:prstGeom>
        </p:spPr>
        <p:txBody>
          <a:bodyPr lIns="0" tIns="0" rIns="0" bIns="0" rtlCol="0" anchor="t">
            <a:spAutoFit/>
          </a:bodyPr>
          <a:lstStyle/>
          <a:p>
            <a:pPr algn="l">
              <a:lnSpc>
                <a:spcPts val="7139"/>
              </a:lnSpc>
              <a:spcBef>
                <a:spcPct val="0"/>
              </a:spcBef>
            </a:pPr>
            <a:r>
              <a:rPr lang="en-US" sz="5100" b="1">
                <a:solidFill>
                  <a:srgbClr val="155AC1"/>
                </a:solidFill>
                <a:latin typeface="Arial Bold"/>
                <a:ea typeface="Arial Bold"/>
                <a:cs typeface="Arial Bold"/>
                <a:sym typeface="Arial Bold"/>
              </a:rPr>
              <a:t>How does air pollution impact children differently than adults in the UK?</a:t>
            </a:r>
          </a:p>
        </p:txBody>
      </p:sp>
      <p:sp>
        <p:nvSpPr>
          <p:cNvPr id="19" name="TextBox 19"/>
          <p:cNvSpPr txBox="1"/>
          <p:nvPr/>
        </p:nvSpPr>
        <p:spPr>
          <a:xfrm>
            <a:off x="2251105" y="8385847"/>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Children are less affected by air pollution</a:t>
            </a:r>
          </a:p>
        </p:txBody>
      </p:sp>
      <p:sp>
        <p:nvSpPr>
          <p:cNvPr id="20" name="TextBox 20"/>
          <p:cNvSpPr txBox="1"/>
          <p:nvPr/>
        </p:nvSpPr>
        <p:spPr>
          <a:xfrm>
            <a:off x="2251105" y="4202515"/>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Children have smaller airways and breathe more rapidly</a:t>
            </a:r>
          </a:p>
        </p:txBody>
      </p:sp>
      <p:sp>
        <p:nvSpPr>
          <p:cNvPr id="21" name="TextBox 21"/>
          <p:cNvSpPr txBox="1"/>
          <p:nvPr/>
        </p:nvSpPr>
        <p:spPr>
          <a:xfrm>
            <a:off x="2251105" y="5599530"/>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Children have stronger immune systems</a:t>
            </a:r>
          </a:p>
        </p:txBody>
      </p:sp>
      <p:sp>
        <p:nvSpPr>
          <p:cNvPr id="22" name="TextBox 22"/>
          <p:cNvSpPr txBox="1"/>
          <p:nvPr/>
        </p:nvSpPr>
        <p:spPr>
          <a:xfrm>
            <a:off x="2251105" y="6992689"/>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Children spend less time outdoors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28700" y="1275698"/>
            <a:ext cx="16226390" cy="3017608"/>
            <a:chOff x="0" y="0"/>
            <a:chExt cx="4273617" cy="794761"/>
          </a:xfrm>
        </p:grpSpPr>
        <p:sp>
          <p:nvSpPr>
            <p:cNvPr id="3" name="Freeform 3"/>
            <p:cNvSpPr/>
            <p:nvPr/>
          </p:nvSpPr>
          <p:spPr>
            <a:xfrm>
              <a:off x="0" y="0"/>
              <a:ext cx="4273617" cy="794761"/>
            </a:xfrm>
            <a:custGeom>
              <a:avLst/>
              <a:gdLst/>
              <a:ahLst/>
              <a:cxnLst/>
              <a:rect l="l" t="t" r="r" b="b"/>
              <a:pathLst>
                <a:path w="4273617" h="794761">
                  <a:moveTo>
                    <a:pt x="0" y="0"/>
                  </a:moveTo>
                  <a:lnTo>
                    <a:pt x="4273617" y="0"/>
                  </a:lnTo>
                  <a:lnTo>
                    <a:pt x="4273617" y="794761"/>
                  </a:lnTo>
                  <a:lnTo>
                    <a:pt x="0" y="794761"/>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870961"/>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5046050" y="393375"/>
            <a:ext cx="2087829"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6</a:t>
            </a:r>
          </a:p>
        </p:txBody>
      </p:sp>
      <p:sp>
        <p:nvSpPr>
          <p:cNvPr id="6" name="TextBox 6"/>
          <p:cNvSpPr txBox="1"/>
          <p:nvPr/>
        </p:nvSpPr>
        <p:spPr>
          <a:xfrm>
            <a:off x="1175025" y="1301532"/>
            <a:ext cx="16080064" cy="2666539"/>
          </a:xfrm>
          <a:prstGeom prst="rect">
            <a:avLst/>
          </a:prstGeom>
        </p:spPr>
        <p:txBody>
          <a:bodyPr lIns="0" tIns="0" rIns="0" bIns="0" rtlCol="0" anchor="t">
            <a:spAutoFit/>
          </a:bodyPr>
          <a:lstStyle/>
          <a:p>
            <a:pPr algn="l">
              <a:lnSpc>
                <a:spcPts val="6860"/>
              </a:lnSpc>
              <a:spcBef>
                <a:spcPct val="0"/>
              </a:spcBef>
            </a:pPr>
            <a:r>
              <a:rPr lang="en-US" sz="4900" b="1">
                <a:solidFill>
                  <a:srgbClr val="155AC1"/>
                </a:solidFill>
                <a:latin typeface="Arial Bold"/>
                <a:ea typeface="Arial Bold"/>
                <a:cs typeface="Arial Bold"/>
                <a:sym typeface="Arial Bold"/>
              </a:rPr>
              <a:t>How many balloons can be filled with air pollution when idling* a car engine for just one minute in the UK?</a:t>
            </a:r>
          </a:p>
        </p:txBody>
      </p:sp>
      <p:sp>
        <p:nvSpPr>
          <p:cNvPr id="7" name="TextBox 7"/>
          <p:cNvSpPr txBox="1"/>
          <p:nvPr/>
        </p:nvSpPr>
        <p:spPr>
          <a:xfrm>
            <a:off x="2251105" y="8804021"/>
            <a:ext cx="9979398"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200 balloons</a:t>
            </a:r>
          </a:p>
        </p:txBody>
      </p:sp>
      <p:sp>
        <p:nvSpPr>
          <p:cNvPr id="8" name="TextBox 8"/>
          <p:cNvSpPr txBox="1"/>
          <p:nvPr/>
        </p:nvSpPr>
        <p:spPr>
          <a:xfrm>
            <a:off x="2251105" y="4620688"/>
            <a:ext cx="14753343"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50 balloons</a:t>
            </a:r>
          </a:p>
        </p:txBody>
      </p:sp>
      <p:sp>
        <p:nvSpPr>
          <p:cNvPr id="9" name="TextBox 9"/>
          <p:cNvSpPr txBox="1"/>
          <p:nvPr/>
        </p:nvSpPr>
        <p:spPr>
          <a:xfrm>
            <a:off x="2251105" y="6017704"/>
            <a:ext cx="10584320"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100 balloons</a:t>
            </a:r>
          </a:p>
        </p:txBody>
      </p:sp>
      <p:sp>
        <p:nvSpPr>
          <p:cNvPr id="10" name="TextBox 10"/>
          <p:cNvSpPr txBox="1"/>
          <p:nvPr/>
        </p:nvSpPr>
        <p:spPr>
          <a:xfrm>
            <a:off x="2251105" y="7410862"/>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150 balloons</a:t>
            </a:r>
          </a:p>
        </p:txBody>
      </p:sp>
      <p:grpSp>
        <p:nvGrpSpPr>
          <p:cNvPr id="11" name="Group 11"/>
          <p:cNvGrpSpPr/>
          <p:nvPr/>
        </p:nvGrpSpPr>
        <p:grpSpPr>
          <a:xfrm>
            <a:off x="1028700" y="4528607"/>
            <a:ext cx="964534" cy="964534"/>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3" name="TextBox 13"/>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14" name="Group 14"/>
          <p:cNvGrpSpPr/>
          <p:nvPr/>
        </p:nvGrpSpPr>
        <p:grpSpPr>
          <a:xfrm>
            <a:off x="1028700" y="5925623"/>
            <a:ext cx="964534" cy="964534"/>
            <a:chOff x="0" y="0"/>
            <a:chExt cx="812800" cy="812800"/>
          </a:xfrm>
        </p:grpSpPr>
        <p:sp>
          <p:nvSpPr>
            <p:cNvPr id="15" name="Freeform 1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6" name="TextBox 16"/>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7" name="Group 17"/>
          <p:cNvGrpSpPr/>
          <p:nvPr/>
        </p:nvGrpSpPr>
        <p:grpSpPr>
          <a:xfrm>
            <a:off x="1028700" y="7318781"/>
            <a:ext cx="964534" cy="964534"/>
            <a:chOff x="0" y="0"/>
            <a:chExt cx="812800" cy="812800"/>
          </a:xfrm>
        </p:grpSpPr>
        <p:sp>
          <p:nvSpPr>
            <p:cNvPr id="18" name="Freeform 1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9" name="TextBox 19"/>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20" name="Group 20"/>
          <p:cNvGrpSpPr/>
          <p:nvPr/>
        </p:nvGrpSpPr>
        <p:grpSpPr>
          <a:xfrm>
            <a:off x="1032910" y="8711940"/>
            <a:ext cx="964534" cy="964534"/>
            <a:chOff x="0" y="0"/>
            <a:chExt cx="812800" cy="812800"/>
          </a:xfrm>
        </p:grpSpPr>
        <p:sp>
          <p:nvSpPr>
            <p:cNvPr id="21" name="Freeform 2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22" name="TextBox 22"/>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
        <p:nvSpPr>
          <p:cNvPr id="23" name="TextBox 23"/>
          <p:cNvSpPr txBox="1"/>
          <p:nvPr/>
        </p:nvSpPr>
        <p:spPr>
          <a:xfrm>
            <a:off x="9424607" y="9543123"/>
            <a:ext cx="9072943" cy="647021"/>
          </a:xfrm>
          <a:prstGeom prst="rect">
            <a:avLst/>
          </a:prstGeom>
        </p:spPr>
        <p:txBody>
          <a:bodyPr lIns="0" tIns="0" rIns="0" bIns="0" rtlCol="0" anchor="t">
            <a:spAutoFit/>
          </a:bodyPr>
          <a:lstStyle/>
          <a:p>
            <a:pPr algn="l">
              <a:lnSpc>
                <a:spcPts val="4759"/>
              </a:lnSpc>
              <a:spcBef>
                <a:spcPct val="0"/>
              </a:spcBef>
            </a:pPr>
            <a:r>
              <a:rPr lang="en-US" sz="3399">
                <a:solidFill>
                  <a:srgbClr val="155AC1"/>
                </a:solidFill>
                <a:latin typeface="Arial"/>
                <a:ea typeface="Arial"/>
                <a:cs typeface="Arial"/>
                <a:sym typeface="Arial"/>
              </a:rPr>
              <a:t>*leaving the engine running when stationary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28700" y="1275698"/>
            <a:ext cx="16226390" cy="2367084"/>
            <a:chOff x="0" y="0"/>
            <a:chExt cx="4273617" cy="623430"/>
          </a:xfrm>
        </p:grpSpPr>
        <p:sp>
          <p:nvSpPr>
            <p:cNvPr id="3" name="Freeform 3"/>
            <p:cNvSpPr/>
            <p:nvPr/>
          </p:nvSpPr>
          <p:spPr>
            <a:xfrm>
              <a:off x="0" y="0"/>
              <a:ext cx="4273617" cy="623430"/>
            </a:xfrm>
            <a:custGeom>
              <a:avLst/>
              <a:gdLst/>
              <a:ahLst/>
              <a:cxnLst/>
              <a:rect l="l" t="t" r="r" b="b"/>
              <a:pathLst>
                <a:path w="4273617" h="623430">
                  <a:moveTo>
                    <a:pt x="0" y="0"/>
                  </a:moveTo>
                  <a:lnTo>
                    <a:pt x="4273617" y="0"/>
                  </a:lnTo>
                  <a:lnTo>
                    <a:pt x="4273617" y="623430"/>
                  </a:lnTo>
                  <a:lnTo>
                    <a:pt x="0" y="623430"/>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99630"/>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7</a:t>
            </a:r>
          </a:p>
        </p:txBody>
      </p:sp>
      <p:sp>
        <p:nvSpPr>
          <p:cNvPr id="6" name="TextBox 6"/>
          <p:cNvSpPr txBox="1"/>
          <p:nvPr/>
        </p:nvSpPr>
        <p:spPr>
          <a:xfrm>
            <a:off x="1175025" y="1292007"/>
            <a:ext cx="16080064" cy="1880138"/>
          </a:xfrm>
          <a:prstGeom prst="rect">
            <a:avLst/>
          </a:prstGeom>
        </p:spPr>
        <p:txBody>
          <a:bodyPr lIns="0" tIns="0" rIns="0" bIns="0" rtlCol="0" anchor="t">
            <a:spAutoFit/>
          </a:bodyPr>
          <a:lstStyle/>
          <a:p>
            <a:pPr algn="l">
              <a:lnSpc>
                <a:spcPts val="7139"/>
              </a:lnSpc>
              <a:spcBef>
                <a:spcPct val="0"/>
              </a:spcBef>
            </a:pPr>
            <a:r>
              <a:rPr lang="en-US" sz="5100" b="1">
                <a:solidFill>
                  <a:srgbClr val="155AC1"/>
                </a:solidFill>
                <a:latin typeface="Arial Bold"/>
                <a:ea typeface="Arial Bold"/>
                <a:cs typeface="Arial Bold"/>
                <a:sym typeface="Arial Bold"/>
              </a:rPr>
              <a:t>How does ground-level ozone affect plants in the UK?</a:t>
            </a:r>
          </a:p>
        </p:txBody>
      </p:sp>
      <p:sp>
        <p:nvSpPr>
          <p:cNvPr id="7" name="TextBox 7"/>
          <p:cNvSpPr txBox="1"/>
          <p:nvPr/>
        </p:nvSpPr>
        <p:spPr>
          <a:xfrm>
            <a:off x="2251105" y="8365871"/>
            <a:ext cx="15565608"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It makes them more resistant to pests</a:t>
            </a:r>
          </a:p>
        </p:txBody>
      </p:sp>
      <p:sp>
        <p:nvSpPr>
          <p:cNvPr id="8" name="TextBox 8"/>
          <p:cNvSpPr txBox="1"/>
          <p:nvPr/>
        </p:nvSpPr>
        <p:spPr>
          <a:xfrm>
            <a:off x="2251105" y="4182538"/>
            <a:ext cx="14753343"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It helps them grow faster</a:t>
            </a:r>
          </a:p>
        </p:txBody>
      </p:sp>
      <p:sp>
        <p:nvSpPr>
          <p:cNvPr id="9" name="TextBox 9"/>
          <p:cNvSpPr txBox="1"/>
          <p:nvPr/>
        </p:nvSpPr>
        <p:spPr>
          <a:xfrm>
            <a:off x="2251105" y="5579554"/>
            <a:ext cx="15885103"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It damages their leaves and reduces growth</a:t>
            </a:r>
          </a:p>
        </p:txBody>
      </p:sp>
      <p:sp>
        <p:nvSpPr>
          <p:cNvPr id="10" name="TextBox 10"/>
          <p:cNvSpPr txBox="1"/>
          <p:nvPr/>
        </p:nvSpPr>
        <p:spPr>
          <a:xfrm>
            <a:off x="2251105" y="6979050"/>
            <a:ext cx="1603689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It has no effect</a:t>
            </a:r>
          </a:p>
        </p:txBody>
      </p:sp>
      <p:grpSp>
        <p:nvGrpSpPr>
          <p:cNvPr id="11" name="Group 11"/>
          <p:cNvGrpSpPr/>
          <p:nvPr/>
        </p:nvGrpSpPr>
        <p:grpSpPr>
          <a:xfrm>
            <a:off x="1028700" y="4090457"/>
            <a:ext cx="964534" cy="964534"/>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3" name="TextBox 13"/>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14" name="Group 14"/>
          <p:cNvGrpSpPr/>
          <p:nvPr/>
        </p:nvGrpSpPr>
        <p:grpSpPr>
          <a:xfrm>
            <a:off x="1028700" y="5487473"/>
            <a:ext cx="964534" cy="964534"/>
            <a:chOff x="0" y="0"/>
            <a:chExt cx="812800" cy="812800"/>
          </a:xfrm>
        </p:grpSpPr>
        <p:sp>
          <p:nvSpPr>
            <p:cNvPr id="15" name="Freeform 1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6" name="TextBox 16"/>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7" name="Group 17"/>
          <p:cNvGrpSpPr/>
          <p:nvPr/>
        </p:nvGrpSpPr>
        <p:grpSpPr>
          <a:xfrm>
            <a:off x="1028700" y="6880631"/>
            <a:ext cx="964534" cy="964534"/>
            <a:chOff x="0" y="0"/>
            <a:chExt cx="812800" cy="812800"/>
          </a:xfrm>
        </p:grpSpPr>
        <p:sp>
          <p:nvSpPr>
            <p:cNvPr id="18" name="Freeform 1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9" name="TextBox 19"/>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20" name="Group 20"/>
          <p:cNvGrpSpPr/>
          <p:nvPr/>
        </p:nvGrpSpPr>
        <p:grpSpPr>
          <a:xfrm>
            <a:off x="1032910" y="8273790"/>
            <a:ext cx="964534" cy="964534"/>
            <a:chOff x="0" y="0"/>
            <a:chExt cx="812800" cy="812800"/>
          </a:xfrm>
        </p:grpSpPr>
        <p:sp>
          <p:nvSpPr>
            <p:cNvPr id="21" name="Freeform 2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22" name="TextBox 22"/>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CDFFD8">
                <a:alpha val="100000"/>
              </a:srgbClr>
            </a:gs>
            <a:gs pos="100000">
              <a:srgbClr val="94B9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1028700" y="1275698"/>
            <a:ext cx="16226390" cy="2367084"/>
            <a:chOff x="0" y="0"/>
            <a:chExt cx="4273617" cy="623430"/>
          </a:xfrm>
        </p:grpSpPr>
        <p:sp>
          <p:nvSpPr>
            <p:cNvPr id="3" name="Freeform 3"/>
            <p:cNvSpPr/>
            <p:nvPr/>
          </p:nvSpPr>
          <p:spPr>
            <a:xfrm>
              <a:off x="0" y="0"/>
              <a:ext cx="4273617" cy="623430"/>
            </a:xfrm>
            <a:custGeom>
              <a:avLst/>
              <a:gdLst/>
              <a:ahLst/>
              <a:cxnLst/>
              <a:rect l="l" t="t" r="r" b="b"/>
              <a:pathLst>
                <a:path w="4273617" h="623430">
                  <a:moveTo>
                    <a:pt x="0" y="0"/>
                  </a:moveTo>
                  <a:lnTo>
                    <a:pt x="4273617" y="0"/>
                  </a:lnTo>
                  <a:lnTo>
                    <a:pt x="4273617" y="623430"/>
                  </a:lnTo>
                  <a:lnTo>
                    <a:pt x="0" y="623430"/>
                  </a:lnTo>
                  <a:close/>
                </a:path>
              </a:pathLst>
            </a:custGeom>
            <a:solidFill>
              <a:srgbClr val="FFFFFF"/>
            </a:solidFill>
            <a:ln cap="sq">
              <a:noFill/>
              <a:prstDash val="dash"/>
              <a:miter/>
            </a:ln>
          </p:spPr>
          <p:txBody>
            <a:bodyPr/>
            <a:lstStyle/>
            <a:p>
              <a:endParaRPr lang="en-GB"/>
            </a:p>
          </p:txBody>
        </p:sp>
        <p:sp>
          <p:nvSpPr>
            <p:cNvPr id="4" name="TextBox 4"/>
            <p:cNvSpPr txBox="1"/>
            <p:nvPr/>
          </p:nvSpPr>
          <p:spPr>
            <a:xfrm>
              <a:off x="0" y="-76200"/>
              <a:ext cx="4273617" cy="699630"/>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584320" y="393375"/>
            <a:ext cx="6549558" cy="647021"/>
          </a:xfrm>
          <a:prstGeom prst="rect">
            <a:avLst/>
          </a:prstGeom>
        </p:spPr>
        <p:txBody>
          <a:bodyPr lIns="0" tIns="0" rIns="0" bIns="0" rtlCol="0" anchor="t">
            <a:spAutoFit/>
          </a:bodyPr>
          <a:lstStyle/>
          <a:p>
            <a:pPr algn="r">
              <a:lnSpc>
                <a:spcPts val="4759"/>
              </a:lnSpc>
            </a:pPr>
            <a:r>
              <a:rPr lang="en-US" sz="3399">
                <a:solidFill>
                  <a:srgbClr val="155AC1"/>
                </a:solidFill>
                <a:latin typeface="Arial"/>
                <a:ea typeface="Arial"/>
                <a:cs typeface="Arial"/>
                <a:sym typeface="Arial"/>
              </a:rPr>
              <a:t>Question 8</a:t>
            </a:r>
          </a:p>
        </p:txBody>
      </p:sp>
      <p:sp>
        <p:nvSpPr>
          <p:cNvPr id="6" name="TextBox 6"/>
          <p:cNvSpPr txBox="1"/>
          <p:nvPr/>
        </p:nvSpPr>
        <p:spPr>
          <a:xfrm>
            <a:off x="1175025" y="1292007"/>
            <a:ext cx="16080064" cy="1880138"/>
          </a:xfrm>
          <a:prstGeom prst="rect">
            <a:avLst/>
          </a:prstGeom>
        </p:spPr>
        <p:txBody>
          <a:bodyPr lIns="0" tIns="0" rIns="0" bIns="0" rtlCol="0" anchor="t">
            <a:spAutoFit/>
          </a:bodyPr>
          <a:lstStyle/>
          <a:p>
            <a:pPr algn="l">
              <a:lnSpc>
                <a:spcPts val="7139"/>
              </a:lnSpc>
              <a:spcBef>
                <a:spcPct val="0"/>
              </a:spcBef>
            </a:pPr>
            <a:r>
              <a:rPr lang="en-US" sz="5100" b="1">
                <a:solidFill>
                  <a:srgbClr val="155AC1"/>
                </a:solidFill>
                <a:latin typeface="Arial Bold"/>
                <a:ea typeface="Arial Bold"/>
                <a:cs typeface="Arial Bold"/>
                <a:sym typeface="Arial Bold"/>
              </a:rPr>
              <a:t>How does air pollution contribute to climate change in the UK?</a:t>
            </a:r>
          </a:p>
        </p:txBody>
      </p:sp>
      <p:sp>
        <p:nvSpPr>
          <p:cNvPr id="7" name="TextBox 7"/>
          <p:cNvSpPr txBox="1"/>
          <p:nvPr/>
        </p:nvSpPr>
        <p:spPr>
          <a:xfrm>
            <a:off x="2251105" y="8365871"/>
            <a:ext cx="13751109"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By damaging air purifying trees and plants</a:t>
            </a:r>
          </a:p>
        </p:txBody>
      </p:sp>
      <p:sp>
        <p:nvSpPr>
          <p:cNvPr id="8" name="TextBox 8"/>
          <p:cNvSpPr txBox="1"/>
          <p:nvPr/>
        </p:nvSpPr>
        <p:spPr>
          <a:xfrm>
            <a:off x="2251105" y="4182538"/>
            <a:ext cx="14753343"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By increasing the concentration of greenhouse gases</a:t>
            </a:r>
          </a:p>
        </p:txBody>
      </p:sp>
      <p:sp>
        <p:nvSpPr>
          <p:cNvPr id="9" name="TextBox 9"/>
          <p:cNvSpPr txBox="1"/>
          <p:nvPr/>
        </p:nvSpPr>
        <p:spPr>
          <a:xfrm>
            <a:off x="2251105" y="5579554"/>
            <a:ext cx="15003985"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By reducing the amount of sunlight reaching the Earth</a:t>
            </a:r>
          </a:p>
        </p:txBody>
      </p:sp>
      <p:sp>
        <p:nvSpPr>
          <p:cNvPr id="10" name="TextBox 10"/>
          <p:cNvSpPr txBox="1"/>
          <p:nvPr/>
        </p:nvSpPr>
        <p:spPr>
          <a:xfrm>
            <a:off x="2251105" y="6972712"/>
            <a:ext cx="11924603" cy="647021"/>
          </a:xfrm>
          <a:prstGeom prst="rect">
            <a:avLst/>
          </a:prstGeom>
        </p:spPr>
        <p:txBody>
          <a:bodyPr lIns="0" tIns="0" rIns="0" bIns="0" rtlCol="0" anchor="t">
            <a:spAutoFit/>
          </a:bodyPr>
          <a:lstStyle/>
          <a:p>
            <a:pPr algn="l">
              <a:lnSpc>
                <a:spcPts val="4759"/>
              </a:lnSpc>
              <a:spcBef>
                <a:spcPct val="0"/>
              </a:spcBef>
            </a:pPr>
            <a:r>
              <a:rPr lang="en-US" sz="3399" b="1">
                <a:solidFill>
                  <a:srgbClr val="155AC1"/>
                </a:solidFill>
                <a:latin typeface="Arial Bold"/>
                <a:ea typeface="Arial Bold"/>
                <a:cs typeface="Arial Bold"/>
                <a:sym typeface="Arial Bold"/>
              </a:rPr>
              <a:t>By cooling the Earth's surface</a:t>
            </a:r>
          </a:p>
        </p:txBody>
      </p:sp>
      <p:grpSp>
        <p:nvGrpSpPr>
          <p:cNvPr id="11" name="Group 11"/>
          <p:cNvGrpSpPr/>
          <p:nvPr/>
        </p:nvGrpSpPr>
        <p:grpSpPr>
          <a:xfrm>
            <a:off x="1028700" y="4090457"/>
            <a:ext cx="964534" cy="964534"/>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3" name="TextBox 13"/>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A</a:t>
              </a:r>
            </a:p>
          </p:txBody>
        </p:sp>
      </p:grpSp>
      <p:grpSp>
        <p:nvGrpSpPr>
          <p:cNvPr id="14" name="Group 14"/>
          <p:cNvGrpSpPr/>
          <p:nvPr/>
        </p:nvGrpSpPr>
        <p:grpSpPr>
          <a:xfrm>
            <a:off x="1028700" y="5487473"/>
            <a:ext cx="964534" cy="964534"/>
            <a:chOff x="0" y="0"/>
            <a:chExt cx="812800" cy="812800"/>
          </a:xfrm>
        </p:grpSpPr>
        <p:sp>
          <p:nvSpPr>
            <p:cNvPr id="15" name="Freeform 1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6" name="TextBox 16"/>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B</a:t>
              </a:r>
            </a:p>
          </p:txBody>
        </p:sp>
      </p:grpSp>
      <p:grpSp>
        <p:nvGrpSpPr>
          <p:cNvPr id="17" name="Group 17"/>
          <p:cNvGrpSpPr/>
          <p:nvPr/>
        </p:nvGrpSpPr>
        <p:grpSpPr>
          <a:xfrm>
            <a:off x="1028700" y="6880631"/>
            <a:ext cx="964534" cy="964534"/>
            <a:chOff x="0" y="0"/>
            <a:chExt cx="812800" cy="812800"/>
          </a:xfrm>
        </p:grpSpPr>
        <p:sp>
          <p:nvSpPr>
            <p:cNvPr id="18" name="Freeform 1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19" name="TextBox 19"/>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3E72A6"/>
                  </a:solidFill>
                  <a:latin typeface="Open Sans Semi-Bold"/>
                  <a:ea typeface="Open Sans Semi-Bold"/>
                  <a:cs typeface="Open Sans Semi-Bold"/>
                  <a:sym typeface="Open Sans Semi-Bold"/>
                </a:rPr>
                <a:t>C</a:t>
              </a:r>
            </a:p>
          </p:txBody>
        </p:sp>
      </p:grpSp>
      <p:grpSp>
        <p:nvGrpSpPr>
          <p:cNvPr id="20" name="Group 20"/>
          <p:cNvGrpSpPr/>
          <p:nvPr/>
        </p:nvGrpSpPr>
        <p:grpSpPr>
          <a:xfrm>
            <a:off x="1032910" y="8273790"/>
            <a:ext cx="964534" cy="964534"/>
            <a:chOff x="0" y="0"/>
            <a:chExt cx="812800" cy="812800"/>
          </a:xfrm>
        </p:grpSpPr>
        <p:sp>
          <p:nvSpPr>
            <p:cNvPr id="21" name="Freeform 2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en-GB"/>
            </a:p>
          </p:txBody>
        </p:sp>
        <p:sp>
          <p:nvSpPr>
            <p:cNvPr id="22" name="TextBox 22"/>
            <p:cNvSpPr txBox="1"/>
            <p:nvPr/>
          </p:nvSpPr>
          <p:spPr>
            <a:xfrm>
              <a:off x="76200" y="9525"/>
              <a:ext cx="660400" cy="727075"/>
            </a:xfrm>
            <a:prstGeom prst="rect">
              <a:avLst/>
            </a:prstGeom>
          </p:spPr>
          <p:txBody>
            <a:bodyPr lIns="50800" tIns="50800" rIns="50800" bIns="50800" rtlCol="0" anchor="ctr"/>
            <a:lstStyle/>
            <a:p>
              <a:pPr algn="ctr">
                <a:lnSpc>
                  <a:spcPts val="4759"/>
                </a:lnSpc>
              </a:pPr>
              <a:r>
                <a:rPr lang="en-US" sz="3399" b="1">
                  <a:solidFill>
                    <a:srgbClr val="155AC1"/>
                  </a:solidFill>
                  <a:latin typeface="Open Sans Semi-Bold"/>
                  <a:ea typeface="Open Sans Semi-Bold"/>
                  <a:cs typeface="Open Sans Semi-Bold"/>
                  <a:sym typeface="Open Sans Semi-Bold"/>
                </a:rPr>
                <a:t>D</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873</Words>
  <Application>Microsoft Office PowerPoint</Application>
  <PresentationFormat>Custom</PresentationFormat>
  <Paragraphs>139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Open Sans Semi-Bold</vt:lpstr>
      <vt:lpstr>Arial Bold</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Clean Air Day 2025</dc:title>
  <dc:creator>Hartnell, Amy</dc:creator>
  <cp:lastModifiedBy>Hartnell, Amy</cp:lastModifiedBy>
  <cp:revision>1</cp:revision>
  <dcterms:created xsi:type="dcterms:W3CDTF">2006-08-16T00:00:00Z</dcterms:created>
  <dcterms:modified xsi:type="dcterms:W3CDTF">2025-05-29T11:30:46Z</dcterms:modified>
  <dc:identifier>DAGmSW33B7s</dc:identifier>
</cp:coreProperties>
</file>