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guide id="3" orient="horz" pos="4020" userDrawn="1">
          <p15:clr>
            <a:srgbClr val="A4A3A4"/>
          </p15:clr>
        </p15:guide>
        <p15:guide id="4" pos="7378" userDrawn="1">
          <p15:clr>
            <a:srgbClr val="A4A3A4"/>
          </p15:clr>
        </p15:guide>
        <p15:guide id="5" pos="302" userDrawn="1">
          <p15:clr>
            <a:srgbClr val="A4A3A4"/>
          </p15:clr>
        </p15:guide>
        <p15:guide id="6" orient="horz" pos="300" userDrawn="1">
          <p15:clr>
            <a:srgbClr val="A4A3A4"/>
          </p15:clr>
        </p15:guide>
        <p15:guide id="7" orient="horz" pos="3226" userDrawn="1">
          <p15:clr>
            <a:srgbClr val="A4A3A4"/>
          </p15:clr>
        </p15:guide>
        <p15:guide id="8" orient="horz" pos="3657" userDrawn="1">
          <p15:clr>
            <a:srgbClr val="A4A3A4"/>
          </p15:clr>
        </p15:guide>
        <p15:guide id="9" orient="horz" pos="527" userDrawn="1">
          <p15:clr>
            <a:srgbClr val="A4A3A4"/>
          </p15:clr>
        </p15:guide>
        <p15:guide id="10" orient="horz" pos="1207" userDrawn="1">
          <p15:clr>
            <a:srgbClr val="A4A3A4"/>
          </p15:clr>
        </p15:guide>
        <p15:guide id="11" orient="horz" pos="138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EACA0E-5133-535F-3F36-C58D5FC3ED1B}" name="Hartnell, Amy" initials="HA" userId="S::xtpetaha@hants.gov.uk::d6cc5c8a-d6b0-4385-8354-13c348ad9e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D3E9FD"/>
    <a:srgbClr val="EB6C15"/>
    <a:srgbClr val="FFEBFF"/>
    <a:srgbClr val="FEC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92" autoAdjust="0"/>
    <p:restoredTop sz="82987" autoAdjust="0"/>
  </p:normalViewPr>
  <p:slideViewPr>
    <p:cSldViewPr snapToGrid="0">
      <p:cViewPr varScale="1">
        <p:scale>
          <a:sx n="92" d="100"/>
          <a:sy n="92" d="100"/>
        </p:scale>
        <p:origin x="516" y="78"/>
      </p:cViewPr>
      <p:guideLst>
        <p:guide orient="horz" pos="2160"/>
        <p:guide pos="3817"/>
        <p:guide orient="horz" pos="4020"/>
        <p:guide pos="7378"/>
        <p:guide pos="302"/>
        <p:guide orient="horz" pos="300"/>
        <p:guide orient="horz" pos="3226"/>
        <p:guide orient="horz" pos="3657"/>
        <p:guide orient="horz" pos="527"/>
        <p:guide orient="horz" pos="1207"/>
        <p:guide orient="horz" pos="13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66377-803A-4D88-80B1-2AD526EA33DC}" type="datetimeFigureOut">
              <a:rPr lang="en-GB" smtClean="0"/>
              <a:t>06/01/2026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86698-42A4-4E7F-836A-40AD75BF3D07}" type="slidenum">
              <a:rPr lang="en-GB" smtClean="0"/>
              <a:t>‹#›</a:t>
            </a:fld>
            <a:endParaRPr lang="en-GB"/>
          </a:p>
        </p:txBody>
      </p:sp>
    </p:spTree>
    <p:extLst>
      <p:ext uri="{BB962C8B-B14F-4D97-AF65-F5344CB8AC3E}">
        <p14:creationId xmlns:p14="http://schemas.microsoft.com/office/powerpoint/2010/main" val="163844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our Clean Air presentation. Today we’d like to tell you about how important clean air is and ways we can all help to stop our air becoming dirty.</a:t>
            </a:r>
          </a:p>
        </p:txBody>
      </p:sp>
      <p:sp>
        <p:nvSpPr>
          <p:cNvPr id="4" name="Slide Number Placeholder 3"/>
          <p:cNvSpPr>
            <a:spLocks noGrp="1"/>
          </p:cNvSpPr>
          <p:nvPr>
            <p:ph type="sldNum" sz="quarter" idx="5"/>
          </p:nvPr>
        </p:nvSpPr>
        <p:spPr/>
        <p:txBody>
          <a:bodyPr/>
          <a:lstStyle/>
          <a:p>
            <a:fld id="{AFC86698-42A4-4E7F-836A-40AD75BF3D07}" type="slidenum">
              <a:rPr lang="en-GB" smtClean="0"/>
              <a:t>1</a:t>
            </a:fld>
            <a:endParaRPr lang="en-GB"/>
          </a:p>
        </p:txBody>
      </p:sp>
    </p:spTree>
    <p:extLst>
      <p:ext uri="{BB962C8B-B14F-4D97-AF65-F5344CB8AC3E}">
        <p14:creationId xmlns:p14="http://schemas.microsoft.com/office/powerpoint/2010/main" val="156575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Sometimes we all need to use the car. But choosing to Park and Stride is an easy way to reduce the amount of air pollution produced by our cars. </a:t>
            </a:r>
          </a:p>
          <a:p>
            <a:r>
              <a:rPr lang="en-GB" dirty="0"/>
              <a:t>When you have to drive, make your journey shorter and avoid busy, polluting traffic by parking away from your destination and walking or scooting the last part of the journey.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FC86698-42A4-4E7F-836A-40AD75BF3D07}" type="slidenum">
              <a:rPr lang="en-GB" smtClean="0"/>
              <a:t>10</a:t>
            </a:fld>
            <a:endParaRPr lang="en-GB"/>
          </a:p>
        </p:txBody>
      </p:sp>
    </p:spTree>
    <p:extLst>
      <p:ext uri="{BB962C8B-B14F-4D97-AF65-F5344CB8AC3E}">
        <p14:creationId xmlns:p14="http://schemas.microsoft.com/office/powerpoint/2010/main" val="1374041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Put your hands up if you have seen a car parked up with it's engine still running? We call this 'idling'. </a:t>
            </a:r>
            <a:r>
              <a:rPr lang="en-GB" dirty="0"/>
              <a:t>Car idling produces up to 150 balloons of exhaust emissions per minute. Every minute counts! Especially when the car is parked outside your school.</a:t>
            </a:r>
          </a:p>
          <a:p>
            <a:endParaRPr lang="en-GB" dirty="0"/>
          </a:p>
          <a:p>
            <a:r>
              <a:rPr lang="en-GB" dirty="0"/>
              <a:t>Remind car drivers to switch off their engines when parked. If you know you are going to be waiting in the car, where appropriate clothes for the weather so you don't need to rely on the cars heating. If it's a hot day why not get out of the car and find a shady spot outside to wait. Or, if you know you are going to arrive early park further away from school and walk the last part of the journey.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FC86698-42A4-4E7F-836A-40AD75BF3D07}" type="slidenum">
              <a:rPr lang="en-GB" smtClean="0"/>
              <a:t>11</a:t>
            </a:fld>
            <a:endParaRPr lang="en-GB"/>
          </a:p>
        </p:txBody>
      </p:sp>
    </p:spTree>
    <p:extLst>
      <p:ext uri="{BB962C8B-B14F-4D97-AF65-F5344CB8AC3E}">
        <p14:creationId xmlns:p14="http://schemas.microsoft.com/office/powerpoint/2010/main" val="8815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02124"/>
                </a:solidFill>
                <a:effectLst/>
                <a:latin typeface="arial"/>
                <a:cs typeface="arial"/>
              </a:rPr>
              <a:t>Through the process of photosynthesis</a:t>
            </a:r>
            <a:r>
              <a:rPr lang="en-GB" b="0" i="0" dirty="0">
                <a:solidFill>
                  <a:srgbClr val="202124"/>
                </a:solidFill>
                <a:effectLst/>
                <a:latin typeface="arial"/>
                <a:cs typeface="arial"/>
              </a:rPr>
              <a:t>, trees absorb carbon dioxide from our atmosphere and reduce the 'greenhouse effect</a:t>
            </a:r>
            <a:r>
              <a:rPr lang="en-GB" dirty="0">
                <a:solidFill>
                  <a:srgbClr val="202124"/>
                </a:solidFill>
                <a:latin typeface="arial"/>
                <a:cs typeface="arial"/>
              </a:rPr>
              <a:t>' (the warming of the Earth's surface and atmosphere) </a:t>
            </a:r>
            <a:r>
              <a:rPr lang="en-GB" b="0" i="0" dirty="0">
                <a:solidFill>
                  <a:srgbClr val="202124"/>
                </a:solidFill>
                <a:effectLst/>
                <a:latin typeface="arial"/>
                <a:cs typeface="arial"/>
              </a:rPr>
              <a:t>creating a less polluted, more sustainable world for</a:t>
            </a:r>
            <a:r>
              <a:rPr lang="en-GB" dirty="0">
                <a:solidFill>
                  <a:srgbClr val="202124"/>
                </a:solidFill>
                <a:latin typeface="arial"/>
                <a:cs typeface="arial"/>
              </a:rPr>
              <a:t> </a:t>
            </a:r>
            <a:r>
              <a:rPr lang="en-GB" b="0" i="0" dirty="0">
                <a:solidFill>
                  <a:srgbClr val="202124"/>
                </a:solidFill>
                <a:effectLst/>
                <a:latin typeface="arial"/>
                <a:cs typeface="arial"/>
              </a:rPr>
              <a:t>future generations.</a:t>
            </a:r>
          </a:p>
          <a:p>
            <a:endParaRPr lang="en-GB" dirty="0">
              <a:solidFill>
                <a:srgbClr val="202124"/>
              </a:solidFill>
              <a:latin typeface="arial"/>
              <a:cs typeface="arial"/>
            </a:endParaRPr>
          </a:p>
          <a:p>
            <a:r>
              <a:rPr lang="en-GB" dirty="0">
                <a:solidFill>
                  <a:srgbClr val="202124"/>
                </a:solidFill>
                <a:latin typeface="arial"/>
                <a:cs typeface="arial"/>
              </a:rPr>
              <a:t>Trees are most effective at absorbing carbon dioxide because they are big and live a long time, but all plants photosynthesise. You may not be able to plant a tree but even a houseplant in a pot will do its bit to help clean the air inside your home.  </a:t>
            </a:r>
          </a:p>
          <a:p>
            <a:endParaRPr lang="en-GB" dirty="0">
              <a:solidFill>
                <a:srgbClr val="202124"/>
              </a:solidFill>
              <a:latin typeface="arial"/>
              <a:cs typeface="arial"/>
            </a:endParaRPr>
          </a:p>
          <a:p>
            <a:r>
              <a:rPr lang="en-GB" dirty="0"/>
              <a:t>Planting hedges and climbing plants like ivy against fences creates a barrier that traps air pollution from nearby roads.</a:t>
            </a:r>
            <a:endParaRPr lang="en-GB" dirty="0">
              <a:cs typeface="Calibri"/>
            </a:endParaRPr>
          </a:p>
          <a:p>
            <a:endParaRPr lang="en-GB" dirty="0">
              <a:solidFill>
                <a:srgbClr val="202124"/>
              </a:solidFill>
              <a:latin typeface="arial"/>
              <a:cs typeface="arial"/>
            </a:endParaRPr>
          </a:p>
          <a:p>
            <a:endParaRPr lang="en-GB" dirty="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AFC86698-42A4-4E7F-836A-40AD75BF3D07}" type="slidenum">
              <a:rPr lang="en-GB" smtClean="0"/>
              <a:t>12</a:t>
            </a:fld>
            <a:endParaRPr lang="en-GB"/>
          </a:p>
        </p:txBody>
      </p:sp>
    </p:spTree>
    <p:extLst>
      <p:ext uri="{BB962C8B-B14F-4D97-AF65-F5344CB8AC3E}">
        <p14:creationId xmlns:p14="http://schemas.microsoft.com/office/powerpoint/2010/main" val="304930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you know so much more about keeping our air clean, spread he word! The more people who know how to help the better. </a:t>
            </a:r>
          </a:p>
        </p:txBody>
      </p:sp>
      <p:sp>
        <p:nvSpPr>
          <p:cNvPr id="4" name="Slide Number Placeholder 3"/>
          <p:cNvSpPr>
            <a:spLocks noGrp="1"/>
          </p:cNvSpPr>
          <p:nvPr>
            <p:ph type="sldNum" sz="quarter" idx="5"/>
          </p:nvPr>
        </p:nvSpPr>
        <p:spPr/>
        <p:txBody>
          <a:bodyPr/>
          <a:lstStyle/>
          <a:p>
            <a:fld id="{AFC86698-42A4-4E7F-836A-40AD75BF3D07}" type="slidenum">
              <a:rPr lang="en-GB" smtClean="0"/>
              <a:t>13</a:t>
            </a:fld>
            <a:endParaRPr lang="en-GB"/>
          </a:p>
        </p:txBody>
      </p:sp>
    </p:spTree>
    <p:extLst>
      <p:ext uri="{BB962C8B-B14F-4D97-AF65-F5344CB8AC3E}">
        <p14:creationId xmlns:p14="http://schemas.microsoft.com/office/powerpoint/2010/main" val="804790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Thank you for listening so well to the Clean Air presentation. I hope it has taught you about the importance of keeping our air clean and giving you some ideas of how you can do your bit! </a:t>
            </a:r>
          </a:p>
          <a:p>
            <a:endParaRPr lang="en-US" dirty="0">
              <a:ea typeface="Calibri"/>
              <a:cs typeface="Calibri"/>
            </a:endParaRPr>
          </a:p>
          <a:p>
            <a:r>
              <a:rPr lang="en-US" dirty="0">
                <a:ea typeface="Calibri"/>
                <a:cs typeface="Calibri"/>
              </a:rPr>
              <a:t>Put your hand up if you would like to be a clean air champion?</a:t>
            </a:r>
          </a:p>
          <a:p>
            <a:endParaRPr lang="en-US" dirty="0">
              <a:ea typeface="Calibri"/>
              <a:cs typeface="Calibri"/>
            </a:endParaRPr>
          </a:p>
          <a:p>
            <a:r>
              <a:rPr lang="en-US" dirty="0">
                <a:ea typeface="Calibri"/>
                <a:cs typeface="Calibri"/>
              </a:rPr>
              <a:t>Who is going to try to leave the car at home more often?</a:t>
            </a:r>
          </a:p>
          <a:p>
            <a:r>
              <a:rPr lang="en-US" dirty="0">
                <a:ea typeface="Calibri"/>
                <a:cs typeface="Calibri"/>
              </a:rPr>
              <a:t>Who is going to try and park and stride more often?</a:t>
            </a:r>
          </a:p>
          <a:p>
            <a:r>
              <a:rPr lang="en-US" dirty="0">
                <a:ea typeface="Calibri"/>
                <a:cs typeface="Calibri"/>
              </a:rPr>
              <a:t>Who is going to remind drivers to switch off their engines?</a:t>
            </a:r>
          </a:p>
          <a:p>
            <a:r>
              <a:rPr lang="en-US" dirty="0">
                <a:ea typeface="Calibri"/>
                <a:cs typeface="Calibri"/>
              </a:rPr>
              <a:t>Who is going to try and help nature by planting trees and plants?</a:t>
            </a:r>
          </a:p>
          <a:p>
            <a:r>
              <a:rPr lang="en-US" dirty="0">
                <a:ea typeface="Calibri"/>
                <a:cs typeface="Calibri"/>
              </a:rPr>
              <a:t>Who is going to spread the word?</a:t>
            </a:r>
          </a:p>
          <a:p>
            <a:endParaRPr lang="en-US" dirty="0">
              <a:ea typeface="Calibri"/>
              <a:cs typeface="Calibri"/>
            </a:endParaRPr>
          </a:p>
          <a:p>
            <a:r>
              <a:rPr lang="en-US" dirty="0">
                <a:ea typeface="Calibri"/>
                <a:cs typeface="Calibri"/>
              </a:rPr>
              <a:t>Fantastic! You really are clean air champions! </a:t>
            </a:r>
          </a:p>
        </p:txBody>
      </p:sp>
      <p:sp>
        <p:nvSpPr>
          <p:cNvPr id="4" name="Slide Number Placeholder 3"/>
          <p:cNvSpPr>
            <a:spLocks noGrp="1"/>
          </p:cNvSpPr>
          <p:nvPr>
            <p:ph type="sldNum" sz="quarter" idx="5"/>
          </p:nvPr>
        </p:nvSpPr>
        <p:spPr/>
        <p:txBody>
          <a:bodyPr/>
          <a:lstStyle/>
          <a:p>
            <a:fld id="{AFC86698-42A4-4E7F-836A-40AD75BF3D07}" type="slidenum">
              <a:rPr lang="en-GB" smtClean="0"/>
              <a:t>14</a:t>
            </a:fld>
            <a:endParaRPr lang="en-GB"/>
          </a:p>
        </p:txBody>
      </p:sp>
    </p:spTree>
    <p:extLst>
      <p:ext uri="{BB962C8B-B14F-4D97-AF65-F5344CB8AC3E}">
        <p14:creationId xmlns:p14="http://schemas.microsoft.com/office/powerpoint/2010/main" val="102833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02124"/>
                </a:solidFill>
                <a:effectLst/>
                <a:latin typeface="arial" panose="020B0604020202020204" pitchFamily="34" charset="0"/>
              </a:rPr>
              <a:t>Health</a:t>
            </a:r>
          </a:p>
          <a:p>
            <a:r>
              <a:rPr lang="en-GB" b="0" i="0" dirty="0">
                <a:solidFill>
                  <a:srgbClr val="202124"/>
                </a:solidFill>
                <a:effectLst/>
                <a:latin typeface="arial" panose="020B0604020202020204" pitchFamily="34" charset="0"/>
              </a:rPr>
              <a:t>Fresh, clean air </a:t>
            </a:r>
            <a:r>
              <a:rPr lang="en-GB" b="1" i="0" dirty="0">
                <a:solidFill>
                  <a:srgbClr val="202124"/>
                </a:solidFill>
                <a:effectLst/>
                <a:latin typeface="arial" panose="020B0604020202020204" pitchFamily="34" charset="0"/>
              </a:rPr>
              <a:t>increases the amount of oxygen in your body which </a:t>
            </a:r>
            <a:r>
              <a:rPr lang="en-GB" b="0" i="0" dirty="0">
                <a:solidFill>
                  <a:srgbClr val="202124"/>
                </a:solidFill>
                <a:effectLst/>
                <a:latin typeface="arial" panose="020B0604020202020204" pitchFamily="34" charset="0"/>
              </a:rPr>
              <a:t>helps to strengthen the immune system to fight off bacteria and illness more effectively.</a:t>
            </a:r>
          </a:p>
          <a:p>
            <a:endParaRPr lang="en-GB" b="0" i="0" dirty="0">
              <a:solidFill>
                <a:srgbClr val="202124"/>
              </a:solidFill>
              <a:effectLst/>
              <a:latin typeface="arial" panose="020B0604020202020204" pitchFamily="34" charset="0"/>
            </a:endParaRPr>
          </a:p>
          <a:p>
            <a:r>
              <a:rPr lang="en-GB" b="1" i="0" dirty="0">
                <a:solidFill>
                  <a:srgbClr val="202124"/>
                </a:solidFill>
                <a:effectLst/>
                <a:latin typeface="arial" panose="020B0604020202020204" pitchFamily="34" charset="0"/>
              </a:rPr>
              <a:t>Other benefits to health:</a:t>
            </a:r>
          </a:p>
          <a:p>
            <a:pPr algn="l">
              <a:buFont typeface="Arial" panose="020B0604020202020204" pitchFamily="34" charset="0"/>
              <a:buChar char="•"/>
            </a:pPr>
            <a:r>
              <a:rPr lang="en-GB" b="0" i="0" dirty="0">
                <a:solidFill>
                  <a:srgbClr val="202124"/>
                </a:solidFill>
                <a:effectLst/>
                <a:latin typeface="arial" panose="020B0604020202020204" pitchFamily="34" charset="0"/>
              </a:rPr>
              <a:t> Cleaner lungs.</a:t>
            </a:r>
          </a:p>
          <a:p>
            <a:pPr algn="l">
              <a:buFont typeface="Arial" panose="020B0604020202020204" pitchFamily="34" charset="0"/>
              <a:buChar char="•"/>
            </a:pPr>
            <a:r>
              <a:rPr lang="en-GB" b="0" i="0" dirty="0">
                <a:solidFill>
                  <a:srgbClr val="202124"/>
                </a:solidFill>
                <a:effectLst/>
                <a:latin typeface="arial" panose="020B0604020202020204" pitchFamily="34" charset="0"/>
              </a:rPr>
              <a:t> Decreased asthma and allergies symptoms.</a:t>
            </a:r>
          </a:p>
          <a:p>
            <a:pPr algn="l">
              <a:buFont typeface="Arial" panose="020B0604020202020204" pitchFamily="34" charset="0"/>
              <a:buChar char="•"/>
            </a:pPr>
            <a:r>
              <a:rPr lang="en-GB" b="0" i="0" dirty="0">
                <a:solidFill>
                  <a:srgbClr val="202124"/>
                </a:solidFill>
                <a:effectLst/>
                <a:latin typeface="arial" panose="020B0604020202020204" pitchFamily="34" charset="0"/>
              </a:rPr>
              <a:t> Better mood and normalized sleep patterns.</a:t>
            </a:r>
          </a:p>
          <a:p>
            <a:pPr algn="l">
              <a:buFont typeface="Arial" panose="020B0604020202020204" pitchFamily="34" charset="0"/>
              <a:buChar char="•"/>
            </a:pPr>
            <a:r>
              <a:rPr lang="en-GB" b="0" i="0" dirty="0">
                <a:solidFill>
                  <a:srgbClr val="202124"/>
                </a:solidFill>
                <a:effectLst/>
                <a:latin typeface="arial" panose="020B0604020202020204" pitchFamily="34" charset="0"/>
              </a:rPr>
              <a:t> Reduce chances of lung and heart diseases.</a:t>
            </a:r>
          </a:p>
          <a:p>
            <a:pPr algn="l">
              <a:buFont typeface="Arial" panose="020B0604020202020204" pitchFamily="34" charset="0"/>
              <a:buChar char="•"/>
            </a:pPr>
            <a:endParaRPr lang="en-GB" b="0" i="0" dirty="0">
              <a:solidFill>
                <a:srgbClr val="202124"/>
              </a:solidFill>
              <a:effectLst/>
              <a:latin typeface="arial" panose="020B0604020202020204" pitchFamily="34" charset="0"/>
            </a:endParaRPr>
          </a:p>
          <a:p>
            <a:pPr algn="l">
              <a:buFont typeface="Arial" panose="020B0604020202020204" pitchFamily="34" charset="0"/>
              <a:buNone/>
            </a:pPr>
            <a:endParaRPr lang="en-GB" b="1" i="0" dirty="0">
              <a:solidFill>
                <a:srgbClr val="202124"/>
              </a:solidFill>
              <a:effectLst/>
              <a:latin typeface="arial" panose="020B0604020202020204" pitchFamily="34" charset="0"/>
            </a:endParaRPr>
          </a:p>
          <a:p>
            <a:r>
              <a:rPr lang="en-GB" b="1" i="0" dirty="0">
                <a:solidFill>
                  <a:srgbClr val="202124"/>
                </a:solidFill>
                <a:effectLst/>
                <a:latin typeface="arial" panose="020B0604020202020204" pitchFamily="34" charset="0"/>
              </a:rPr>
              <a:t>Environment</a:t>
            </a:r>
          </a:p>
          <a:p>
            <a:r>
              <a:rPr lang="en-GB" b="0" i="0" dirty="0">
                <a:solidFill>
                  <a:srgbClr val="202124"/>
                </a:solidFill>
                <a:effectLst/>
                <a:latin typeface="arial"/>
                <a:cs typeface="arial"/>
              </a:rPr>
              <a:t>Cleaner air helps to keep </a:t>
            </a:r>
            <a:r>
              <a:rPr lang="en-GB" dirty="0">
                <a:solidFill>
                  <a:srgbClr val="202124"/>
                </a:solidFill>
                <a:latin typeface="arial"/>
                <a:cs typeface="arial"/>
              </a:rPr>
              <a:t>Earth’s </a:t>
            </a:r>
            <a:r>
              <a:rPr lang="en-GB" b="0" i="0" dirty="0">
                <a:solidFill>
                  <a:srgbClr val="202124"/>
                </a:solidFill>
                <a:effectLst/>
                <a:latin typeface="arial"/>
                <a:cs typeface="arial"/>
              </a:rPr>
              <a:t>temperature stable- pollution traps heat causing the temperature to rise. Cleaner air also keeps </a:t>
            </a:r>
            <a:r>
              <a:rPr lang="en-GB" dirty="0">
                <a:solidFill>
                  <a:srgbClr val="202124"/>
                </a:solidFill>
                <a:latin typeface="arial"/>
                <a:cs typeface="arial"/>
              </a:rPr>
              <a:t>Earth’s</a:t>
            </a:r>
            <a:r>
              <a:rPr lang="en-GB" b="0" i="0" dirty="0">
                <a:solidFill>
                  <a:srgbClr val="202124"/>
                </a:solidFill>
                <a:effectLst/>
                <a:latin typeface="arial"/>
                <a:cs typeface="arial"/>
              </a:rPr>
              <a:t> water cleaner. A stable temperature and clean water are very important for all kinds of plants and animals.</a:t>
            </a:r>
            <a:r>
              <a:rPr lang="en-GB" dirty="0">
                <a:solidFill>
                  <a:srgbClr val="202124"/>
                </a:solidFill>
                <a:latin typeface="arial"/>
                <a:cs typeface="arial"/>
              </a:rPr>
              <a:t> </a:t>
            </a:r>
            <a:endParaRPr lang="en-GB" b="0" i="0" dirty="0">
              <a:solidFill>
                <a:srgbClr val="202124"/>
              </a:solidFill>
              <a:effectLst/>
              <a:latin typeface="arial" panose="020B0604020202020204" pitchFamily="34" charset="0"/>
              <a:cs typeface="arial"/>
            </a:endParaRPr>
          </a:p>
          <a:p>
            <a:endParaRPr lang="en-GB" b="0" i="0" dirty="0">
              <a:solidFill>
                <a:srgbClr val="202124"/>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FC86698-42A4-4E7F-836A-40AD75BF3D07}" type="slidenum">
              <a:rPr lang="en-GB" smtClean="0"/>
              <a:t>2</a:t>
            </a:fld>
            <a:endParaRPr lang="en-GB"/>
          </a:p>
        </p:txBody>
      </p:sp>
    </p:spTree>
    <p:extLst>
      <p:ext uri="{BB962C8B-B14F-4D97-AF65-F5344CB8AC3E}">
        <p14:creationId xmlns:p14="http://schemas.microsoft.com/office/powerpoint/2010/main" val="118734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If we breathe dirty air it can make us cough, dizzy and unwell. It doesn't smell good either and when the air is really polluted we can sometimes see the it in the air. We call this smog.</a:t>
            </a:r>
            <a:endParaRPr lang="en-US" dirty="0">
              <a:cs typeface="Calibri" panose="020F0502020204030204"/>
            </a:endParaRPr>
          </a:p>
          <a:p>
            <a:endParaRPr lang="en-GB" dirty="0">
              <a:cs typeface="Calibri"/>
            </a:endParaRPr>
          </a:p>
          <a:p>
            <a:pPr marL="171450" indent="-171450">
              <a:buFont typeface="Arial"/>
              <a:buChar char="•"/>
            </a:pPr>
            <a:r>
              <a:rPr lang="en-GB" b="1" dirty="0"/>
              <a:t>Global warming</a:t>
            </a:r>
            <a:r>
              <a:rPr lang="en-GB" dirty="0"/>
              <a:t> is the long-term heating of Earth's climate due to human activities, such as burning fossil fuels like oil and coal.  Burning these fuels increases air pollution which traps heat in the Earth's atmosphere. Our animals and plants have adapted to their homes over hundred's of thousands of years. We can all help to slow down global warming by polluting less.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FC86698-42A4-4E7F-836A-40AD75BF3D07}" type="slidenum">
              <a:rPr lang="en-GB" smtClean="0"/>
              <a:t>3</a:t>
            </a:fld>
            <a:endParaRPr lang="en-GB"/>
          </a:p>
        </p:txBody>
      </p:sp>
    </p:spTree>
    <p:extLst>
      <p:ext uri="{BB962C8B-B14F-4D97-AF65-F5344CB8AC3E}">
        <p14:creationId xmlns:p14="http://schemas.microsoft.com/office/powerpoint/2010/main" val="417537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ways the air becomes dirty, </a:t>
            </a:r>
            <a:r>
              <a:rPr lang="en-US" dirty="0"/>
              <a:t>and it is usually caused by smoke or other harmful gases.</a:t>
            </a:r>
            <a:endParaRPr lang="en-US" dirty="0">
              <a:cs typeface="Calibri"/>
            </a:endParaRPr>
          </a:p>
          <a:p>
            <a:endParaRPr lang="en-US" dirty="0">
              <a:cs typeface="Calibri"/>
            </a:endParaRPr>
          </a:p>
          <a:p>
            <a:r>
              <a:rPr lang="en-US" dirty="0">
                <a:cs typeface="Calibri"/>
              </a:rPr>
              <a:t>Some sources are:</a:t>
            </a:r>
          </a:p>
          <a:p>
            <a:pPr marL="171450" indent="-171450">
              <a:buFont typeface="Arial"/>
              <a:buChar char="•"/>
            </a:pPr>
            <a:r>
              <a:rPr lang="en-US" dirty="0">
                <a:cs typeface="Calibri"/>
              </a:rPr>
              <a:t>Farms,</a:t>
            </a:r>
          </a:p>
          <a:p>
            <a:pPr marL="171450" indent="-171450">
              <a:buFont typeface="Arial"/>
              <a:buChar char="•"/>
            </a:pPr>
            <a:r>
              <a:rPr lang="en-US" dirty="0">
                <a:cs typeface="Calibri"/>
              </a:rPr>
              <a:t>Building sites</a:t>
            </a:r>
          </a:p>
          <a:p>
            <a:pPr marL="171450" indent="-171450">
              <a:buFont typeface="Arial"/>
              <a:buChar char="•"/>
            </a:pPr>
            <a:r>
              <a:rPr lang="en-US" dirty="0">
                <a:cs typeface="Calibri"/>
              </a:rPr>
              <a:t>Factories</a:t>
            </a:r>
          </a:p>
          <a:p>
            <a:pPr marL="171450" indent="-171450">
              <a:buFont typeface="Arial"/>
              <a:buChar char="•"/>
            </a:pPr>
            <a:r>
              <a:rPr lang="en-US" dirty="0">
                <a:cs typeface="Calibri"/>
              </a:rPr>
              <a:t>Transport</a:t>
            </a:r>
          </a:p>
          <a:p>
            <a:pPr marL="171450" indent="-171450">
              <a:buFont typeface="Arial"/>
              <a:buChar char="•"/>
            </a:pPr>
            <a:r>
              <a:rPr lang="en-US" dirty="0">
                <a:cs typeface="Calibri"/>
              </a:rPr>
              <a:t>Wood and coal fires</a:t>
            </a:r>
          </a:p>
          <a:p>
            <a:pPr marL="171450" indent="-171450">
              <a:buFont typeface="Arial"/>
              <a:buChar char="•"/>
            </a:pPr>
            <a:r>
              <a:rPr lang="en-US" dirty="0">
                <a:cs typeface="Calibri"/>
              </a:rPr>
              <a:t>Cleaning products.</a:t>
            </a:r>
          </a:p>
          <a:p>
            <a:endParaRPr lang="en-US" dirty="0">
              <a:cs typeface="Calibri"/>
            </a:endParaRPr>
          </a:p>
        </p:txBody>
      </p:sp>
      <p:sp>
        <p:nvSpPr>
          <p:cNvPr id="4" name="Slide Number Placeholder 3"/>
          <p:cNvSpPr>
            <a:spLocks noGrp="1"/>
          </p:cNvSpPr>
          <p:nvPr>
            <p:ph type="sldNum" sz="quarter" idx="5"/>
          </p:nvPr>
        </p:nvSpPr>
        <p:spPr/>
        <p:txBody>
          <a:bodyPr/>
          <a:lstStyle/>
          <a:p>
            <a:fld id="{AFC86698-42A4-4E7F-836A-40AD75BF3D07}" type="slidenum">
              <a:rPr lang="en-GB" smtClean="0"/>
              <a:t>4</a:t>
            </a:fld>
            <a:endParaRPr lang="en-GB"/>
          </a:p>
        </p:txBody>
      </p:sp>
    </p:spTree>
    <p:extLst>
      <p:ext uri="{BB962C8B-B14F-4D97-AF65-F5344CB8AC3E}">
        <p14:creationId xmlns:p14="http://schemas.microsoft.com/office/powerpoint/2010/main" val="193111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Cars produce pollution when they burn fuel. It comes out of the exhaust pipe at the back of the car. While it is likely we all need to use a car sometimes, it is important to think: “Do I really need the car for this journey?”</a:t>
            </a:r>
          </a:p>
          <a:p>
            <a:endParaRPr lang="en-GB" dirty="0"/>
          </a:p>
          <a:p>
            <a:r>
              <a:rPr lang="en-GB" b="1" dirty="0"/>
              <a:t>Explaining </a:t>
            </a:r>
            <a:r>
              <a:rPr lang="en-GB" dirty="0"/>
              <a:t>“Did you know </a:t>
            </a:r>
            <a:r>
              <a:rPr lang="en-US" dirty="0"/>
              <a:t>People inside cars breathe more pollution than people who are outside</a:t>
            </a:r>
            <a:r>
              <a:rPr lang="en-GB" b="1" dirty="0"/>
              <a:t>”…</a:t>
            </a:r>
            <a:endParaRPr lang="en-GB" b="1" dirty="0">
              <a:cs typeface="Calibri"/>
            </a:endParaRPr>
          </a:p>
          <a:p>
            <a:r>
              <a:rPr lang="en-GB" b="0" dirty="0"/>
              <a:t>Imagine a cloud of polluted air. When we are outside that polluted air has lots of space to spread out, it gets blown by the wind, it can float down to the ground or up into the sky. When we are inside a car there’s much less space and nowhere for the pollution to go, it gets trapped inside the car and the people inside are much more likely to breathe dirty air.  </a:t>
            </a:r>
          </a:p>
        </p:txBody>
      </p:sp>
      <p:sp>
        <p:nvSpPr>
          <p:cNvPr id="4" name="Slide Number Placeholder 3"/>
          <p:cNvSpPr>
            <a:spLocks noGrp="1"/>
          </p:cNvSpPr>
          <p:nvPr>
            <p:ph type="sldNum" sz="quarter" idx="5"/>
          </p:nvPr>
        </p:nvSpPr>
        <p:spPr/>
        <p:txBody>
          <a:bodyPr/>
          <a:lstStyle/>
          <a:p>
            <a:fld id="{AFC86698-42A4-4E7F-836A-40AD75BF3D07}" type="slidenum">
              <a:rPr lang="en-GB" smtClean="0"/>
              <a:t>5</a:t>
            </a:fld>
            <a:endParaRPr lang="en-GB"/>
          </a:p>
        </p:txBody>
      </p:sp>
    </p:spTree>
    <p:extLst>
      <p:ext uri="{BB962C8B-B14F-4D97-AF65-F5344CB8AC3E}">
        <p14:creationId xmlns:p14="http://schemas.microsoft.com/office/powerpoint/2010/main" val="1658621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might be thinking, “How can I make a difference? There’s only one of me and that’s a lot of polluting cars!”</a:t>
            </a:r>
            <a:endParaRPr lang="en-US" dirty="0"/>
          </a:p>
        </p:txBody>
      </p:sp>
      <p:sp>
        <p:nvSpPr>
          <p:cNvPr id="4" name="Slide Number Placeholder 3"/>
          <p:cNvSpPr>
            <a:spLocks noGrp="1"/>
          </p:cNvSpPr>
          <p:nvPr>
            <p:ph type="sldNum" sz="quarter" idx="5"/>
          </p:nvPr>
        </p:nvSpPr>
        <p:spPr/>
        <p:txBody>
          <a:bodyPr/>
          <a:lstStyle/>
          <a:p>
            <a:fld id="{AFC86698-42A4-4E7F-836A-40AD75BF3D07}" type="slidenum">
              <a:rPr lang="en-GB" smtClean="0"/>
              <a:t>6</a:t>
            </a:fld>
            <a:endParaRPr lang="en-GB"/>
          </a:p>
        </p:txBody>
      </p:sp>
    </p:spTree>
    <p:extLst>
      <p:ext uri="{BB962C8B-B14F-4D97-AF65-F5344CB8AC3E}">
        <p14:creationId xmlns:p14="http://schemas.microsoft.com/office/powerpoint/2010/main" val="411023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spcAft>
                <a:spcPts val="400"/>
              </a:spcAft>
            </a:pPr>
            <a:r>
              <a:rPr lang="en-GB" dirty="0"/>
              <a:t>Look left and right. Look at all the people in this room around you. </a:t>
            </a:r>
            <a:endParaRPr lang="en-US" dirty="0"/>
          </a:p>
          <a:p>
            <a:pPr>
              <a:lnSpc>
                <a:spcPct val="90000"/>
              </a:lnSpc>
              <a:spcBef>
                <a:spcPts val="1000"/>
              </a:spcBef>
              <a:spcAft>
                <a:spcPts val="400"/>
              </a:spcAft>
            </a:pPr>
            <a:r>
              <a:rPr lang="en-GB" dirty="0"/>
              <a:t>Now imagine the hundreds of other schools just like yours, where children </a:t>
            </a:r>
            <a:br>
              <a:rPr lang="en-GB" dirty="0">
                <a:cs typeface="+mn-lt"/>
              </a:rPr>
            </a:br>
            <a:r>
              <a:rPr lang="en-GB" dirty="0"/>
              <a:t>are learning about Clean Air.</a:t>
            </a:r>
            <a:endParaRPr lang="en-US" dirty="0"/>
          </a:p>
          <a:p>
            <a:pPr>
              <a:lnSpc>
                <a:spcPct val="90000"/>
              </a:lnSpc>
              <a:spcBef>
                <a:spcPts val="1000"/>
              </a:spcBef>
              <a:spcAft>
                <a:spcPts val="400"/>
              </a:spcAft>
            </a:pPr>
            <a:r>
              <a:rPr lang="en-GB" dirty="0"/>
              <a:t>If we all work together and take small steps towards a big goal, we can keep </a:t>
            </a:r>
            <a:br>
              <a:rPr lang="en-GB" dirty="0">
                <a:cs typeface="+mn-lt"/>
              </a:rPr>
            </a:br>
            <a:r>
              <a:rPr lang="en-GB" dirty="0"/>
              <a:t>our air clean!</a:t>
            </a:r>
            <a:endParaRPr lang="en-US" dirty="0"/>
          </a:p>
          <a:p>
            <a:pPr>
              <a:lnSpc>
                <a:spcPct val="90000"/>
              </a:lnSpc>
              <a:spcBef>
                <a:spcPts val="1000"/>
              </a:spcBef>
              <a:spcAft>
                <a:spcPts val="400"/>
              </a:spcAft>
            </a:pPr>
            <a:r>
              <a:rPr lang="en-GB" b="1" dirty="0"/>
              <a:t>We can do it together!</a:t>
            </a:r>
            <a:endParaRPr lang="en-GB" dirty="0"/>
          </a:p>
        </p:txBody>
      </p:sp>
      <p:sp>
        <p:nvSpPr>
          <p:cNvPr id="4" name="Slide Number Placeholder 3"/>
          <p:cNvSpPr>
            <a:spLocks noGrp="1"/>
          </p:cNvSpPr>
          <p:nvPr>
            <p:ph type="sldNum" sz="quarter" idx="5"/>
          </p:nvPr>
        </p:nvSpPr>
        <p:spPr/>
        <p:txBody>
          <a:bodyPr/>
          <a:lstStyle/>
          <a:p>
            <a:fld id="{AFC86698-42A4-4E7F-836A-40AD75BF3D07}" type="slidenum">
              <a:rPr lang="en-GB" smtClean="0"/>
              <a:t>7</a:t>
            </a:fld>
            <a:endParaRPr lang="en-GB"/>
          </a:p>
        </p:txBody>
      </p:sp>
    </p:spTree>
    <p:extLst>
      <p:ext uri="{BB962C8B-B14F-4D97-AF65-F5344CB8AC3E}">
        <p14:creationId xmlns:p14="http://schemas.microsoft.com/office/powerpoint/2010/main" val="197837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400"/>
              </a:spcBef>
              <a:spcAft>
                <a:spcPts val="400"/>
              </a:spcAft>
            </a:pPr>
            <a:r>
              <a:rPr lang="en-GB" dirty="0"/>
              <a:t>Listen to the following options. </a:t>
            </a:r>
            <a:endParaRPr lang="en-US">
              <a:cs typeface="Calibri" panose="020F0502020204030204"/>
            </a:endParaRPr>
          </a:p>
          <a:p>
            <a:pPr>
              <a:lnSpc>
                <a:spcPct val="90000"/>
              </a:lnSpc>
              <a:spcBef>
                <a:spcPts val="1000"/>
              </a:spcBef>
            </a:pPr>
            <a:r>
              <a:rPr lang="en-GB" dirty="0"/>
              <a:t>Will you be able to take any of the steps to help make the air cleaner?</a:t>
            </a:r>
          </a:p>
          <a:p>
            <a:pPr>
              <a:lnSpc>
                <a:spcPct val="90000"/>
              </a:lnSpc>
              <a:spcBef>
                <a:spcPts val="1000"/>
              </a:spcBef>
            </a:pPr>
            <a:endParaRPr lang="en-GB" dirty="0">
              <a:cs typeface="Calibri" panose="020F0502020204030204"/>
            </a:endParaRPr>
          </a:p>
          <a:p>
            <a:pPr>
              <a:lnSpc>
                <a:spcPct val="90000"/>
              </a:lnSpc>
              <a:spcBef>
                <a:spcPts val="1000"/>
              </a:spcBef>
            </a:pPr>
            <a:r>
              <a:rPr lang="en-GB" dirty="0">
                <a:cs typeface="Calibri" panose="020F0502020204030204"/>
              </a:rPr>
              <a:t>You may not be able to do every option, but, if we can all try to do at least one we can work together to keep our air clean!</a:t>
            </a:r>
          </a:p>
        </p:txBody>
      </p:sp>
      <p:sp>
        <p:nvSpPr>
          <p:cNvPr id="4" name="Slide Number Placeholder 3"/>
          <p:cNvSpPr>
            <a:spLocks noGrp="1"/>
          </p:cNvSpPr>
          <p:nvPr>
            <p:ph type="sldNum" sz="quarter" idx="5"/>
          </p:nvPr>
        </p:nvSpPr>
        <p:spPr/>
        <p:txBody>
          <a:bodyPr/>
          <a:lstStyle/>
          <a:p>
            <a:fld id="{AFC86698-42A4-4E7F-836A-40AD75BF3D07}" type="slidenum">
              <a:rPr lang="en-GB" smtClean="0"/>
              <a:t>8</a:t>
            </a:fld>
            <a:endParaRPr lang="en-GB"/>
          </a:p>
        </p:txBody>
      </p:sp>
    </p:spTree>
    <p:extLst>
      <p:ext uri="{BB962C8B-B14F-4D97-AF65-F5344CB8AC3E}">
        <p14:creationId xmlns:p14="http://schemas.microsoft.com/office/powerpoint/2010/main" val="165453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Walking, scooting and cycling are great ways to travel that do not cause air pollution. </a:t>
            </a:r>
          </a:p>
          <a:p>
            <a:endParaRPr lang="en-US" dirty="0">
              <a:cs typeface="Calibri"/>
            </a:endParaRPr>
          </a:p>
          <a:p>
            <a:r>
              <a:rPr lang="en-US" dirty="0">
                <a:cs typeface="Calibri"/>
              </a:rPr>
              <a:t>Travelling this way is also fun, good for spending time in nature and great for the health of our minds and bodies.  </a:t>
            </a:r>
          </a:p>
        </p:txBody>
      </p:sp>
      <p:sp>
        <p:nvSpPr>
          <p:cNvPr id="4" name="Slide Number Placeholder 3"/>
          <p:cNvSpPr>
            <a:spLocks noGrp="1"/>
          </p:cNvSpPr>
          <p:nvPr>
            <p:ph type="sldNum" sz="quarter" idx="5"/>
          </p:nvPr>
        </p:nvSpPr>
        <p:spPr/>
        <p:txBody>
          <a:bodyPr/>
          <a:lstStyle/>
          <a:p>
            <a:fld id="{AFC86698-42A4-4E7F-836A-40AD75BF3D07}" type="slidenum">
              <a:rPr lang="en-GB" smtClean="0"/>
              <a:t>9</a:t>
            </a:fld>
            <a:endParaRPr lang="en-GB"/>
          </a:p>
        </p:txBody>
      </p:sp>
    </p:spTree>
    <p:extLst>
      <p:ext uri="{BB962C8B-B14F-4D97-AF65-F5344CB8AC3E}">
        <p14:creationId xmlns:p14="http://schemas.microsoft.com/office/powerpoint/2010/main" val="274377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DA8A-C3DE-4A86-B413-BA8C6FB079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49DCB5-2340-4C43-BB9A-48BC7D4F0B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7B5B32-F243-4663-B4B9-DEE979FB4BA5}"/>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5" name="Footer Placeholder 4">
            <a:extLst>
              <a:ext uri="{FF2B5EF4-FFF2-40B4-BE49-F238E27FC236}">
                <a16:creationId xmlns:a16="http://schemas.microsoft.com/office/drawing/2014/main" id="{6450A6C1-E7A0-4042-BA68-D303E47492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25529F-8AD2-45AF-AF67-6255B32BD84A}"/>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416449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B26A-A036-4DE8-BCD5-68D1D96E79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3DAB3E-BFD5-4E63-8950-D833B232CA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791801-E12D-49C2-AE5A-2597B390504A}"/>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5" name="Footer Placeholder 4">
            <a:extLst>
              <a:ext uri="{FF2B5EF4-FFF2-40B4-BE49-F238E27FC236}">
                <a16:creationId xmlns:a16="http://schemas.microsoft.com/office/drawing/2014/main" id="{378FFB33-8346-4B7C-90C0-299BFAC932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D340FD-B906-4168-B4E9-D5D03A67B119}"/>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88296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BDF488-752F-414C-96E4-C049FCB6EE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AA47DB-5F55-4DE4-8EF9-A694984360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258247-1AEE-4EBC-AD00-9DF12CF78711}"/>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5" name="Footer Placeholder 4">
            <a:extLst>
              <a:ext uri="{FF2B5EF4-FFF2-40B4-BE49-F238E27FC236}">
                <a16:creationId xmlns:a16="http://schemas.microsoft.com/office/drawing/2014/main" id="{16BFFBD4-92F0-4EC8-9FD4-086C5C10E4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526D40-F26E-4F2F-BC85-37B2E7165D44}"/>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55990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1D2C-EDF9-4F4B-8C8E-BE409134A9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8507D0-0AD3-410F-917F-A995724D18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73E5D6-5EA8-46BC-A437-2484673A9F56}"/>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5" name="Footer Placeholder 4">
            <a:extLst>
              <a:ext uri="{FF2B5EF4-FFF2-40B4-BE49-F238E27FC236}">
                <a16:creationId xmlns:a16="http://schemas.microsoft.com/office/drawing/2014/main" id="{5FC7B2B9-630B-4CBC-A458-BE698DDC33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394720-F0FF-4E22-962D-A1CB4648BF20}"/>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369915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64ED-85C8-44A5-AEA3-C1998C9266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2E1036D-F295-4F4E-BB7F-FE0671841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0201B8-1E2A-46A2-ACF5-29D6A0E8195B}"/>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5" name="Footer Placeholder 4">
            <a:extLst>
              <a:ext uri="{FF2B5EF4-FFF2-40B4-BE49-F238E27FC236}">
                <a16:creationId xmlns:a16="http://schemas.microsoft.com/office/drawing/2014/main" id="{7EF2AA2E-2ACA-4BAB-80FD-BCE5EAA570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FA5438-5339-4996-B810-3ED252BAC0EE}"/>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242336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735-DF3E-494F-A7C9-105D966A9E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3C671C-9934-4BDA-8FAD-E7FB34FE41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4224C0-72F6-4073-AF68-C261C63CFA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854156-E3D8-409B-BA12-D34F77E3D955}"/>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6" name="Footer Placeholder 5">
            <a:extLst>
              <a:ext uri="{FF2B5EF4-FFF2-40B4-BE49-F238E27FC236}">
                <a16:creationId xmlns:a16="http://schemas.microsoft.com/office/drawing/2014/main" id="{FF0361DB-946C-4049-8CF9-FAACABBF68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CFE695-AEBC-4495-B912-C3822AC7EF88}"/>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3856198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6019-5E6B-48D7-9302-3AD275CACA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0D73C0-F198-4034-AE0D-3B3A31EA72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4F36FD-4506-4713-ACE7-61531D54CD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D2F48D-EC5F-43D9-B8EF-DA273AE49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7DB14E-A8AF-4626-9FAC-FF4EEDAB65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E54AC4-7EEF-494E-8884-7845414FB89D}"/>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8" name="Footer Placeholder 7">
            <a:extLst>
              <a:ext uri="{FF2B5EF4-FFF2-40B4-BE49-F238E27FC236}">
                <a16:creationId xmlns:a16="http://schemas.microsoft.com/office/drawing/2014/main" id="{E5BE983C-8E7E-4C83-B3EF-091297F629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122BA3-7FFA-4B32-909D-6FCDFAF2824D}"/>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2686168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A564-C5D2-4925-B28D-95FF32FEFC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679A50-038D-4D0F-9F35-F9C808D70FCE}"/>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4" name="Footer Placeholder 3">
            <a:extLst>
              <a:ext uri="{FF2B5EF4-FFF2-40B4-BE49-F238E27FC236}">
                <a16:creationId xmlns:a16="http://schemas.microsoft.com/office/drawing/2014/main" id="{EC4CAABF-A288-4EDF-8A55-90D584E84A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BFCF58-7BE7-4B36-8C42-6BAA9C1A8A79}"/>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217257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9F8BB-E5AF-4BE0-8CD7-B110BDEC7109}"/>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3" name="Footer Placeholder 2">
            <a:extLst>
              <a:ext uri="{FF2B5EF4-FFF2-40B4-BE49-F238E27FC236}">
                <a16:creationId xmlns:a16="http://schemas.microsoft.com/office/drawing/2014/main" id="{74719663-B6B1-440D-A1E6-5C2F131732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DFCF85-B46D-47D7-875C-9E7D7062C06E}"/>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3566102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0A9BD-4D42-473C-9257-40C30279E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2DD17B-DA1D-4766-B2F7-B8AA996E8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6ACE87-1B7B-4CA8-AD63-F2A2FE829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38A059-FAF9-41F3-9D3D-890E712091E9}"/>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6" name="Footer Placeholder 5">
            <a:extLst>
              <a:ext uri="{FF2B5EF4-FFF2-40B4-BE49-F238E27FC236}">
                <a16:creationId xmlns:a16="http://schemas.microsoft.com/office/drawing/2014/main" id="{8F8782A8-89F2-4B75-8523-9F4C66ED4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E5D4A1-8CFC-4D78-880E-70B773095A24}"/>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51275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89EC-F139-47D2-BE15-E496510FE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FBDEB5-6C17-4F2D-BF06-8C2FEBB60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5B2D08-25EF-4BFA-9DA6-5ABF223BC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DA5560-C8C5-4A5F-A6E2-D8823406FDE1}"/>
              </a:ext>
            </a:extLst>
          </p:cNvPr>
          <p:cNvSpPr>
            <a:spLocks noGrp="1"/>
          </p:cNvSpPr>
          <p:nvPr>
            <p:ph type="dt" sz="half" idx="10"/>
          </p:nvPr>
        </p:nvSpPr>
        <p:spPr/>
        <p:txBody>
          <a:bodyPr/>
          <a:lstStyle/>
          <a:p>
            <a:fld id="{4048B48F-3F18-4FED-9EC5-5E496AE48087}" type="datetimeFigureOut">
              <a:rPr lang="en-GB" smtClean="0"/>
              <a:t>06/01/2026</a:t>
            </a:fld>
            <a:endParaRPr lang="en-GB"/>
          </a:p>
        </p:txBody>
      </p:sp>
      <p:sp>
        <p:nvSpPr>
          <p:cNvPr id="6" name="Footer Placeholder 5">
            <a:extLst>
              <a:ext uri="{FF2B5EF4-FFF2-40B4-BE49-F238E27FC236}">
                <a16:creationId xmlns:a16="http://schemas.microsoft.com/office/drawing/2014/main" id="{C3B61441-508E-4D97-9B63-AC155A072E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00B8DF-02FE-4561-A10B-CE4F4A270491}"/>
              </a:ext>
            </a:extLst>
          </p:cNvPr>
          <p:cNvSpPr>
            <a:spLocks noGrp="1"/>
          </p:cNvSpPr>
          <p:nvPr>
            <p:ph type="sldNum" sz="quarter" idx="12"/>
          </p:nvPr>
        </p:nvSpPr>
        <p:spPr/>
        <p:txBody>
          <a:bodyPr/>
          <a:lstStyle/>
          <a:p>
            <a:fld id="{1AEA967C-5D5D-4A5B-88E9-26A2D79363D2}" type="slidenum">
              <a:rPr lang="en-GB" smtClean="0"/>
              <a:t>‹#›</a:t>
            </a:fld>
            <a:endParaRPr lang="en-GB"/>
          </a:p>
        </p:txBody>
      </p:sp>
    </p:spTree>
    <p:extLst>
      <p:ext uri="{BB962C8B-B14F-4D97-AF65-F5344CB8AC3E}">
        <p14:creationId xmlns:p14="http://schemas.microsoft.com/office/powerpoint/2010/main" val="135004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3D67E-285E-4B81-BB43-03FA44735D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99FA31-D05B-4630-9461-5945150A6B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9564CA-86CA-4933-A69D-47F71044F7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8B48F-3F18-4FED-9EC5-5E496AE48087}" type="datetimeFigureOut">
              <a:rPr lang="en-GB" smtClean="0"/>
              <a:t>06/01/2026</a:t>
            </a:fld>
            <a:endParaRPr lang="en-GB"/>
          </a:p>
        </p:txBody>
      </p:sp>
      <p:sp>
        <p:nvSpPr>
          <p:cNvPr id="5" name="Footer Placeholder 4">
            <a:extLst>
              <a:ext uri="{FF2B5EF4-FFF2-40B4-BE49-F238E27FC236}">
                <a16:creationId xmlns:a16="http://schemas.microsoft.com/office/drawing/2014/main" id="{D048432A-2748-44C9-B789-4016F1514F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05F163-6E83-4721-BFDF-D42056E804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A967C-5D5D-4A5B-88E9-26A2D79363D2}" type="slidenum">
              <a:rPr lang="en-GB" smtClean="0"/>
              <a:t>‹#›</a:t>
            </a:fld>
            <a:endParaRPr lang="en-GB"/>
          </a:p>
        </p:txBody>
      </p:sp>
    </p:spTree>
    <p:extLst>
      <p:ext uri="{BB962C8B-B14F-4D97-AF65-F5344CB8AC3E}">
        <p14:creationId xmlns:p14="http://schemas.microsoft.com/office/powerpoint/2010/main" val="1294175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DECED6-1164-4895-8205-C5185E9CC7CB}"/>
              </a:ext>
            </a:extLst>
          </p:cNvPr>
          <p:cNvSpPr>
            <a:spLocks noGrp="1"/>
          </p:cNvSpPr>
          <p:nvPr>
            <p:ph type="ctrTitle"/>
          </p:nvPr>
        </p:nvSpPr>
        <p:spPr>
          <a:xfrm>
            <a:off x="128375" y="557202"/>
            <a:ext cx="6656889" cy="1922317"/>
          </a:xfrm>
        </p:spPr>
        <p:txBody>
          <a:bodyPr>
            <a:normAutofit/>
          </a:bodyPr>
          <a:lstStyle/>
          <a:p>
            <a:pPr algn="l"/>
            <a:r>
              <a:rPr lang="en-GB" sz="6600" b="1" dirty="0">
                <a:solidFill>
                  <a:schemeClr val="accent1"/>
                </a:solidFill>
              </a:rPr>
              <a:t>Let’s find out about Clean Air </a:t>
            </a:r>
          </a:p>
        </p:txBody>
      </p:sp>
      <p:pic>
        <p:nvPicPr>
          <p:cNvPr id="5" name="Picture 4">
            <a:extLst>
              <a:ext uri="{FF2B5EF4-FFF2-40B4-BE49-F238E27FC236}">
                <a16:creationId xmlns:a16="http://schemas.microsoft.com/office/drawing/2014/main" id="{632C6E87-FDF3-449A-BF60-1ED08DBE68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6229215" y="10"/>
            <a:ext cx="5962785" cy="533962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9" name="Picture 8">
            <a:extLst>
              <a:ext uri="{FF2B5EF4-FFF2-40B4-BE49-F238E27FC236}">
                <a16:creationId xmlns:a16="http://schemas.microsoft.com/office/drawing/2014/main" id="{1A7558DF-2D97-5D36-595C-0A6BBDE536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58839" y="5983417"/>
            <a:ext cx="1347764" cy="609676"/>
          </a:xfrm>
          <a:prstGeom prst="rect">
            <a:avLst/>
          </a:prstGeom>
          <a:solidFill>
            <a:schemeClr val="bg1"/>
          </a:solidFill>
        </p:spPr>
      </p:pic>
      <p:pic>
        <p:nvPicPr>
          <p:cNvPr id="10" name="Picture 9">
            <a:extLst>
              <a:ext uri="{FF2B5EF4-FFF2-40B4-BE49-F238E27FC236}">
                <a16:creationId xmlns:a16="http://schemas.microsoft.com/office/drawing/2014/main" id="{EFF85683-5162-ECB2-A192-A4A871E0FFD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006829" y="6079630"/>
            <a:ext cx="1908946" cy="505531"/>
          </a:xfrm>
          <a:prstGeom prst="rect">
            <a:avLst/>
          </a:prstGeom>
        </p:spPr>
      </p:pic>
      <p:sp>
        <p:nvSpPr>
          <p:cNvPr id="11" name="Rectangle 10">
            <a:extLst>
              <a:ext uri="{FF2B5EF4-FFF2-40B4-BE49-F238E27FC236}">
                <a16:creationId xmlns:a16="http://schemas.microsoft.com/office/drawing/2014/main" id="{00B7C718-E492-AE5F-8EDF-CDCCCC932C24}"/>
              </a:ext>
            </a:extLst>
          </p:cNvPr>
          <p:cNvSpPr/>
          <p:nvPr/>
        </p:nvSpPr>
        <p:spPr>
          <a:xfrm>
            <a:off x="0" y="5339639"/>
            <a:ext cx="12192000" cy="468076"/>
          </a:xfrm>
          <a:prstGeom prst="rect">
            <a:avLst/>
          </a:prstGeom>
          <a:solidFill>
            <a:srgbClr val="D0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4E63CF-E10B-9B6A-E68E-3A156F5BEBB4}"/>
              </a:ext>
            </a:extLst>
          </p:cNvPr>
          <p:cNvSpPr txBox="1"/>
          <p:nvPr/>
        </p:nvSpPr>
        <p:spPr>
          <a:xfrm>
            <a:off x="4181739" y="5404400"/>
            <a:ext cx="4094952" cy="338554"/>
          </a:xfrm>
          <a:prstGeom prst="rect">
            <a:avLst/>
          </a:prstGeom>
          <a:noFill/>
        </p:spPr>
        <p:txBody>
          <a:bodyPr wrap="square" rtlCol="0">
            <a:spAutoFit/>
          </a:bodyPr>
          <a:lstStyle/>
          <a:p>
            <a:pPr algn="ctr"/>
            <a:r>
              <a:rPr lang="en-US" sz="1600" b="1" spc="50" dirty="0">
                <a:solidFill>
                  <a:schemeClr val="bg1"/>
                </a:solidFill>
                <a:latin typeface="Helvetica" pitchFamily="2" charset="0"/>
              </a:rPr>
              <a:t>myjourneyhampshire.com/</a:t>
            </a:r>
            <a:r>
              <a:rPr lang="en-US" sz="1600" b="1" spc="50" dirty="0" err="1">
                <a:solidFill>
                  <a:schemeClr val="bg1"/>
                </a:solidFill>
                <a:latin typeface="Helvetica" pitchFamily="2" charset="0"/>
              </a:rPr>
              <a:t>cleanair</a:t>
            </a:r>
            <a:endParaRPr lang="en-US" sz="1600" b="1" spc="50" dirty="0">
              <a:solidFill>
                <a:schemeClr val="bg1"/>
              </a:solidFill>
              <a:latin typeface="Helvetica" pitchFamily="2" charset="0"/>
            </a:endParaRPr>
          </a:p>
        </p:txBody>
      </p:sp>
    </p:spTree>
    <p:extLst>
      <p:ext uri="{BB962C8B-B14F-4D97-AF65-F5344CB8AC3E}">
        <p14:creationId xmlns:p14="http://schemas.microsoft.com/office/powerpoint/2010/main" val="4138513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3225B-680C-4CD4-AB3E-26595B7BF569}"/>
              </a:ext>
            </a:extLst>
          </p:cNvPr>
          <p:cNvSpPr/>
          <p:nvPr/>
        </p:nvSpPr>
        <p:spPr>
          <a:xfrm>
            <a:off x="0" y="4217987"/>
            <a:ext cx="12192000" cy="26400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C2F4397-DAF7-49DD-A3F9-D277BA127311}"/>
              </a:ext>
            </a:extLst>
          </p:cNvPr>
          <p:cNvSpPr>
            <a:spLocks noGrp="1"/>
          </p:cNvSpPr>
          <p:nvPr>
            <p:ph type="title"/>
          </p:nvPr>
        </p:nvSpPr>
        <p:spPr>
          <a:xfrm>
            <a:off x="838199" y="4340223"/>
            <a:ext cx="10515600" cy="1325563"/>
          </a:xfrm>
        </p:spPr>
        <p:txBody>
          <a:bodyPr/>
          <a:lstStyle/>
          <a:p>
            <a:pPr algn="ctr"/>
            <a:r>
              <a:rPr lang="en-GB" b="1" dirty="0">
                <a:solidFill>
                  <a:schemeClr val="accent1"/>
                </a:solidFill>
                <a:latin typeface="Calibri" panose="020F0502020204030204" pitchFamily="34" charset="0"/>
                <a:cs typeface="Calibri" panose="020F0502020204030204" pitchFamily="34" charset="0"/>
              </a:rPr>
              <a:t>2. Park and Stride</a:t>
            </a:r>
          </a:p>
        </p:txBody>
      </p:sp>
      <p:sp>
        <p:nvSpPr>
          <p:cNvPr id="3" name="Content Placeholder 2">
            <a:extLst>
              <a:ext uri="{FF2B5EF4-FFF2-40B4-BE49-F238E27FC236}">
                <a16:creationId xmlns:a16="http://schemas.microsoft.com/office/drawing/2014/main" id="{A6491AA5-085D-41F5-BFA0-0A00E9C32D57}"/>
              </a:ext>
            </a:extLst>
          </p:cNvPr>
          <p:cNvSpPr>
            <a:spLocks noGrp="1"/>
          </p:cNvSpPr>
          <p:nvPr>
            <p:ph idx="1"/>
          </p:nvPr>
        </p:nvSpPr>
        <p:spPr>
          <a:xfrm>
            <a:off x="479426" y="5537993"/>
            <a:ext cx="11233150" cy="646001"/>
          </a:xfrm>
        </p:spPr>
        <p:txBody>
          <a:bodyPr>
            <a:noAutofit/>
          </a:bodyPr>
          <a:lstStyle/>
          <a:p>
            <a:pPr marL="0" indent="0" algn="ctr">
              <a:buNone/>
            </a:pPr>
            <a:r>
              <a:rPr lang="en-GB" sz="2400" dirty="0">
                <a:solidFill>
                  <a:schemeClr val="accent1"/>
                </a:solidFill>
              </a:rPr>
              <a:t>When you have to drive, make your journey shorter and avoid busy, polluting traffic by parking away from your destination and walking or scooting the last part of the journey.</a:t>
            </a:r>
          </a:p>
        </p:txBody>
      </p:sp>
      <p:pic>
        <p:nvPicPr>
          <p:cNvPr id="7" name="Picture 6">
            <a:extLst>
              <a:ext uri="{FF2B5EF4-FFF2-40B4-BE49-F238E27FC236}">
                <a16:creationId xmlns:a16="http://schemas.microsoft.com/office/drawing/2014/main" id="{73A5FC1E-2947-4422-B431-6BB4C4279AC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45686" y="423950"/>
            <a:ext cx="7300627" cy="3474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925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B0FE60-93F1-40B3-9766-F68C1CF553A7}"/>
              </a:ext>
            </a:extLst>
          </p:cNvPr>
          <p:cNvPicPr/>
          <p:nvPr/>
        </p:nvPicPr>
        <p:blipFill>
          <a:blip r:embed="rId3" cstate="email">
            <a:extLst>
              <a:ext uri="{28A0092B-C50C-407E-A947-70E740481C1C}">
                <a14:useLocalDpi xmlns:a14="http://schemas.microsoft.com/office/drawing/2010/main"/>
              </a:ext>
            </a:extLst>
          </a:blip>
          <a:srcRect/>
          <a:stretch/>
        </p:blipFill>
        <p:spPr>
          <a:xfrm>
            <a:off x="1426029" y="-970084"/>
            <a:ext cx="9927771" cy="6190873"/>
          </a:xfrm>
          <a:prstGeom prst="rect">
            <a:avLst/>
          </a:prstGeom>
          <a:ln>
            <a:noFill/>
          </a:ln>
        </p:spPr>
      </p:pic>
      <p:sp>
        <p:nvSpPr>
          <p:cNvPr id="6" name="Rectangle 5">
            <a:extLst>
              <a:ext uri="{FF2B5EF4-FFF2-40B4-BE49-F238E27FC236}">
                <a16:creationId xmlns:a16="http://schemas.microsoft.com/office/drawing/2014/main" id="{DBCCA377-D574-430A-B171-CEC6684AED22}"/>
              </a:ext>
            </a:extLst>
          </p:cNvPr>
          <p:cNvSpPr/>
          <p:nvPr/>
        </p:nvSpPr>
        <p:spPr>
          <a:xfrm>
            <a:off x="0" y="4217987"/>
            <a:ext cx="12192000" cy="26400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4C7C8FE-C2B7-4673-8C8B-71BD65705E9E}"/>
              </a:ext>
            </a:extLst>
          </p:cNvPr>
          <p:cNvSpPr>
            <a:spLocks noGrp="1"/>
          </p:cNvSpPr>
          <p:nvPr>
            <p:ph type="title"/>
          </p:nvPr>
        </p:nvSpPr>
        <p:spPr>
          <a:xfrm>
            <a:off x="479425" y="4513495"/>
            <a:ext cx="11233150" cy="936171"/>
          </a:xfrm>
        </p:spPr>
        <p:txBody>
          <a:bodyPr/>
          <a:lstStyle/>
          <a:p>
            <a:pPr algn="ctr"/>
            <a:r>
              <a:rPr lang="en-GB" b="1" dirty="0">
                <a:solidFill>
                  <a:schemeClr val="accent1"/>
                </a:solidFill>
                <a:latin typeface="Calibri" panose="020F0502020204030204" pitchFamily="34" charset="0"/>
                <a:cs typeface="Calibri" panose="020F0502020204030204" pitchFamily="34" charset="0"/>
              </a:rPr>
              <a:t>3. Switch off the engine.</a:t>
            </a:r>
          </a:p>
        </p:txBody>
      </p:sp>
      <p:sp>
        <p:nvSpPr>
          <p:cNvPr id="3" name="Content Placeholder 2">
            <a:extLst>
              <a:ext uri="{FF2B5EF4-FFF2-40B4-BE49-F238E27FC236}">
                <a16:creationId xmlns:a16="http://schemas.microsoft.com/office/drawing/2014/main" id="{0EB2664B-4E02-497D-80CF-8810F22A7905}"/>
              </a:ext>
            </a:extLst>
          </p:cNvPr>
          <p:cNvSpPr>
            <a:spLocks noGrp="1"/>
          </p:cNvSpPr>
          <p:nvPr>
            <p:ph idx="1"/>
          </p:nvPr>
        </p:nvSpPr>
        <p:spPr>
          <a:xfrm>
            <a:off x="479425" y="5514580"/>
            <a:ext cx="11233150" cy="657181"/>
          </a:xfrm>
        </p:spPr>
        <p:txBody>
          <a:bodyPr vert="horz" lIns="91440" tIns="45720" rIns="91440" bIns="45720" rtlCol="0" anchor="t">
            <a:noAutofit/>
          </a:bodyPr>
          <a:lstStyle/>
          <a:p>
            <a:pPr marL="0" indent="0" algn="ctr">
              <a:buNone/>
            </a:pPr>
            <a:r>
              <a:rPr lang="en-GB" sz="2400" dirty="0">
                <a:solidFill>
                  <a:schemeClr val="accent1"/>
                </a:solidFill>
              </a:rPr>
              <a:t>Remind car drivers to switch off their engines when stopped. Car idling produces up to 150 balloons of exhaust emissions per minute. Every minute counts!</a:t>
            </a:r>
          </a:p>
        </p:txBody>
      </p:sp>
    </p:spTree>
    <p:extLst>
      <p:ext uri="{BB962C8B-B14F-4D97-AF65-F5344CB8AC3E}">
        <p14:creationId xmlns:p14="http://schemas.microsoft.com/office/powerpoint/2010/main" val="2085641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F9FA74-B2C1-4797-80C9-8D29570BBAF2}"/>
              </a:ext>
            </a:extLst>
          </p:cNvPr>
          <p:cNvSpPr/>
          <p:nvPr/>
        </p:nvSpPr>
        <p:spPr>
          <a:xfrm>
            <a:off x="0" y="4217986"/>
            <a:ext cx="12192000" cy="2640014"/>
          </a:xfrm>
          <a:prstGeom prst="rect">
            <a:avLst/>
          </a:prstGeom>
          <a:solidFill>
            <a:srgbClr val="FF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C7FBF04-7AE5-43E9-8DA6-27FAC338B808}"/>
              </a:ext>
            </a:extLst>
          </p:cNvPr>
          <p:cNvSpPr>
            <a:spLocks noGrp="1"/>
          </p:cNvSpPr>
          <p:nvPr>
            <p:ph idx="1"/>
          </p:nvPr>
        </p:nvSpPr>
        <p:spPr>
          <a:xfrm>
            <a:off x="479425" y="4636328"/>
            <a:ext cx="11233150" cy="668792"/>
          </a:xfrm>
        </p:spPr>
        <p:txBody>
          <a:bodyPr>
            <a:noAutofit/>
          </a:bodyPr>
          <a:lstStyle/>
          <a:p>
            <a:pPr marL="0" indent="0" algn="ctr">
              <a:buNone/>
            </a:pPr>
            <a:r>
              <a:rPr lang="en-GB" sz="4400" b="1" dirty="0">
                <a:solidFill>
                  <a:schemeClr val="accent1"/>
                </a:solidFill>
              </a:rPr>
              <a:t>4. Help nature to help us!</a:t>
            </a:r>
          </a:p>
        </p:txBody>
      </p:sp>
      <p:pic>
        <p:nvPicPr>
          <p:cNvPr id="6" name="Picture 5" descr="A picture containing text&#10;&#10;Description automatically generated">
            <a:extLst>
              <a:ext uri="{FF2B5EF4-FFF2-40B4-BE49-F238E27FC236}">
                <a16:creationId xmlns:a16="http://schemas.microsoft.com/office/drawing/2014/main" id="{69263920-FA93-4848-BF9B-40963F3184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657" y="666523"/>
            <a:ext cx="11364686" cy="3551464"/>
          </a:xfrm>
          <a:prstGeom prst="rect">
            <a:avLst/>
          </a:prstGeom>
        </p:spPr>
      </p:pic>
      <p:sp>
        <p:nvSpPr>
          <p:cNvPr id="7" name="TextBox 6">
            <a:extLst>
              <a:ext uri="{FF2B5EF4-FFF2-40B4-BE49-F238E27FC236}">
                <a16:creationId xmlns:a16="http://schemas.microsoft.com/office/drawing/2014/main" id="{50514F2E-D262-43D9-94B2-49020BDEFB69}"/>
              </a:ext>
            </a:extLst>
          </p:cNvPr>
          <p:cNvSpPr txBox="1"/>
          <p:nvPr/>
        </p:nvSpPr>
        <p:spPr>
          <a:xfrm>
            <a:off x="479426" y="5340978"/>
            <a:ext cx="11233150" cy="1200329"/>
          </a:xfrm>
          <a:prstGeom prst="rect">
            <a:avLst/>
          </a:prstGeom>
          <a:noFill/>
        </p:spPr>
        <p:txBody>
          <a:bodyPr wrap="square" rtlCol="0">
            <a:spAutoFit/>
          </a:bodyPr>
          <a:lstStyle/>
          <a:p>
            <a:pPr algn="ctr"/>
            <a:r>
              <a:rPr lang="en-GB" sz="2400" dirty="0">
                <a:solidFill>
                  <a:schemeClr val="accent1"/>
                </a:solidFill>
                <a:latin typeface="Calibri" panose="020F0502020204030204" pitchFamily="34" charset="0"/>
                <a:cs typeface="Calibri" panose="020F0502020204030204" pitchFamily="34" charset="0"/>
              </a:rPr>
              <a:t>Give nature a helping hand and do some gardening! Trees absorb pollution from the air making it cleaner for us to breathe. Planting hedges and climbing plants like ivy against fences creates a barrier that traps air pollution from nearby roads.</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1101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AE371D-0640-4C9B-B022-B9BF27052817}"/>
              </a:ext>
            </a:extLst>
          </p:cNvPr>
          <p:cNvSpPr/>
          <p:nvPr/>
        </p:nvSpPr>
        <p:spPr>
          <a:xfrm>
            <a:off x="0" y="4217986"/>
            <a:ext cx="12192000" cy="2640014"/>
          </a:xfrm>
          <a:prstGeom prst="rect">
            <a:avLst/>
          </a:prstGeom>
          <a:solidFill>
            <a:srgbClr val="D3E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127383E-D03E-4818-8915-F55C32468B02}"/>
              </a:ext>
            </a:extLst>
          </p:cNvPr>
          <p:cNvSpPr>
            <a:spLocks noGrp="1"/>
          </p:cNvSpPr>
          <p:nvPr>
            <p:ph type="title"/>
          </p:nvPr>
        </p:nvSpPr>
        <p:spPr>
          <a:xfrm>
            <a:off x="838200" y="4611434"/>
            <a:ext cx="10515600" cy="765402"/>
          </a:xfrm>
        </p:spPr>
        <p:txBody>
          <a:bodyPr/>
          <a:lstStyle/>
          <a:p>
            <a:pPr algn="ctr"/>
            <a:r>
              <a:rPr lang="en-GB" b="1" dirty="0">
                <a:solidFill>
                  <a:schemeClr val="accent1"/>
                </a:solidFill>
                <a:latin typeface="Calibri" panose="020F0502020204030204" pitchFamily="34" charset="0"/>
                <a:cs typeface="Calibri" panose="020F0502020204030204" pitchFamily="34" charset="0"/>
              </a:rPr>
              <a:t>5. Spread the word</a:t>
            </a:r>
          </a:p>
        </p:txBody>
      </p:sp>
      <p:pic>
        <p:nvPicPr>
          <p:cNvPr id="6" name="Picture 5">
            <a:extLst>
              <a:ext uri="{FF2B5EF4-FFF2-40B4-BE49-F238E27FC236}">
                <a16:creationId xmlns:a16="http://schemas.microsoft.com/office/drawing/2014/main" id="{646C5834-BFC0-D49F-E76C-415340F69F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544"/>
          <a:stretch/>
        </p:blipFill>
        <p:spPr>
          <a:xfrm>
            <a:off x="-1228107" y="-379319"/>
            <a:ext cx="13420107" cy="4596156"/>
          </a:xfrm>
          <a:prstGeom prst="rect">
            <a:avLst/>
          </a:prstGeom>
        </p:spPr>
      </p:pic>
      <p:sp>
        <p:nvSpPr>
          <p:cNvPr id="9" name="TextBox 8">
            <a:extLst>
              <a:ext uri="{FF2B5EF4-FFF2-40B4-BE49-F238E27FC236}">
                <a16:creationId xmlns:a16="http://schemas.microsoft.com/office/drawing/2014/main" id="{457F5BE4-ABA8-FEDA-EB36-399CADA7F87A}"/>
              </a:ext>
            </a:extLst>
          </p:cNvPr>
          <p:cNvSpPr txBox="1"/>
          <p:nvPr/>
        </p:nvSpPr>
        <p:spPr>
          <a:xfrm>
            <a:off x="492125" y="5340978"/>
            <a:ext cx="11233150" cy="1569660"/>
          </a:xfrm>
          <a:prstGeom prst="rect">
            <a:avLst/>
          </a:prstGeom>
          <a:noFill/>
        </p:spPr>
        <p:txBody>
          <a:bodyPr wrap="square" rtlCol="0">
            <a:spAutoFit/>
          </a:bodyPr>
          <a:lstStyle/>
          <a:p>
            <a:pPr algn="ctr"/>
            <a:r>
              <a:rPr lang="en-GB" sz="2400" dirty="0">
                <a:solidFill>
                  <a:schemeClr val="accent1"/>
                </a:solidFill>
              </a:rPr>
              <a:t>Tell your friends and family about how important it is to keep the air clean and the ways that they can help. The more people that know about clean air the more people we will have helping us to fight air pollution!</a:t>
            </a:r>
          </a:p>
          <a:p>
            <a:pPr algn="ct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4812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EA74B84-C623-48C2-972D-91588D75B9AE}"/>
              </a:ext>
            </a:extLst>
          </p:cNvPr>
          <p:cNvSpPr/>
          <p:nvPr/>
        </p:nvSpPr>
        <p:spPr>
          <a:xfrm>
            <a:off x="0" y="0"/>
            <a:ext cx="12192000" cy="540966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7E3C449A-29EC-49AC-9CF2-A1A810E11F8D}"/>
              </a:ext>
            </a:extLst>
          </p:cNvPr>
          <p:cNvSpPr txBox="1"/>
          <p:nvPr/>
        </p:nvSpPr>
        <p:spPr>
          <a:xfrm>
            <a:off x="1742734" y="303945"/>
            <a:ext cx="8721630" cy="769441"/>
          </a:xfrm>
          <a:prstGeom prst="rect">
            <a:avLst/>
          </a:prstGeom>
          <a:noFill/>
        </p:spPr>
        <p:txBody>
          <a:bodyPr wrap="square">
            <a:spAutoFit/>
          </a:bodyPr>
          <a:lstStyle/>
          <a:p>
            <a:pPr algn="ctr"/>
            <a:r>
              <a:rPr lang="en-GB" sz="4400" b="1" dirty="0">
                <a:solidFill>
                  <a:schemeClr val="accent1"/>
                </a:solidFill>
              </a:rPr>
              <a:t>You can be a Clean Air champion!</a:t>
            </a:r>
          </a:p>
        </p:txBody>
      </p:sp>
      <p:sp>
        <p:nvSpPr>
          <p:cNvPr id="11" name="Rectangle 10">
            <a:extLst>
              <a:ext uri="{FF2B5EF4-FFF2-40B4-BE49-F238E27FC236}">
                <a16:creationId xmlns:a16="http://schemas.microsoft.com/office/drawing/2014/main" id="{21854399-2360-209D-3596-24BF4FB81480}"/>
              </a:ext>
            </a:extLst>
          </p:cNvPr>
          <p:cNvSpPr/>
          <p:nvPr/>
        </p:nvSpPr>
        <p:spPr>
          <a:xfrm>
            <a:off x="0" y="5339639"/>
            <a:ext cx="12192000" cy="468076"/>
          </a:xfrm>
          <a:prstGeom prst="rect">
            <a:avLst/>
          </a:prstGeom>
          <a:solidFill>
            <a:srgbClr val="D0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lot machine&#10;&#10;Description automatically generated">
            <a:extLst>
              <a:ext uri="{FF2B5EF4-FFF2-40B4-BE49-F238E27FC236}">
                <a16:creationId xmlns:a16="http://schemas.microsoft.com/office/drawing/2014/main" id="{7E5AF1C6-CD71-FBAB-23A2-89C9F00C84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1444" y="1251974"/>
            <a:ext cx="3749111" cy="3749111"/>
          </a:xfrm>
          <a:prstGeom prst="ellipse">
            <a:avLst/>
          </a:prstGeom>
        </p:spPr>
      </p:pic>
      <p:pic>
        <p:nvPicPr>
          <p:cNvPr id="20" name="Picture 19">
            <a:extLst>
              <a:ext uri="{FF2B5EF4-FFF2-40B4-BE49-F238E27FC236}">
                <a16:creationId xmlns:a16="http://schemas.microsoft.com/office/drawing/2014/main" id="{FE528F73-64E5-70D2-BEA6-46066269CB1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58839" y="5983417"/>
            <a:ext cx="1347764" cy="609676"/>
          </a:xfrm>
          <a:prstGeom prst="rect">
            <a:avLst/>
          </a:prstGeom>
          <a:solidFill>
            <a:schemeClr val="bg1"/>
          </a:solidFill>
        </p:spPr>
      </p:pic>
      <p:pic>
        <p:nvPicPr>
          <p:cNvPr id="21" name="Picture 20">
            <a:extLst>
              <a:ext uri="{FF2B5EF4-FFF2-40B4-BE49-F238E27FC236}">
                <a16:creationId xmlns:a16="http://schemas.microsoft.com/office/drawing/2014/main" id="{8E11B658-5467-3599-842D-69F2C0F649E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006829" y="6079630"/>
            <a:ext cx="1908946" cy="505531"/>
          </a:xfrm>
          <a:prstGeom prst="rect">
            <a:avLst/>
          </a:prstGeom>
        </p:spPr>
      </p:pic>
      <p:sp>
        <p:nvSpPr>
          <p:cNvPr id="3" name="TextBox 2">
            <a:extLst>
              <a:ext uri="{FF2B5EF4-FFF2-40B4-BE49-F238E27FC236}">
                <a16:creationId xmlns:a16="http://schemas.microsoft.com/office/drawing/2014/main" id="{C96BB265-0517-114D-B16A-B4DE9BA6AF29}"/>
              </a:ext>
            </a:extLst>
          </p:cNvPr>
          <p:cNvSpPr txBox="1"/>
          <p:nvPr/>
        </p:nvSpPr>
        <p:spPr>
          <a:xfrm>
            <a:off x="4181739" y="5404400"/>
            <a:ext cx="4094952" cy="338554"/>
          </a:xfrm>
          <a:prstGeom prst="rect">
            <a:avLst/>
          </a:prstGeom>
          <a:noFill/>
        </p:spPr>
        <p:txBody>
          <a:bodyPr wrap="square" rtlCol="0">
            <a:spAutoFit/>
          </a:bodyPr>
          <a:lstStyle/>
          <a:p>
            <a:pPr algn="ctr"/>
            <a:r>
              <a:rPr lang="en-US" sz="1600" b="1" spc="50" dirty="0">
                <a:solidFill>
                  <a:schemeClr val="bg1"/>
                </a:solidFill>
                <a:latin typeface="Helvetica" pitchFamily="2" charset="0"/>
              </a:rPr>
              <a:t>myjourneyhampshire.com/</a:t>
            </a:r>
            <a:r>
              <a:rPr lang="en-US" sz="1600" b="1" spc="50" dirty="0" err="1">
                <a:solidFill>
                  <a:schemeClr val="bg1"/>
                </a:solidFill>
                <a:latin typeface="Helvetica" pitchFamily="2" charset="0"/>
              </a:rPr>
              <a:t>cleanair</a:t>
            </a:r>
            <a:endParaRPr lang="en-US" sz="1600" b="1" spc="50" dirty="0">
              <a:solidFill>
                <a:schemeClr val="bg1"/>
              </a:solidFill>
              <a:latin typeface="Helvetica" pitchFamily="2" charset="0"/>
            </a:endParaRPr>
          </a:p>
        </p:txBody>
      </p:sp>
    </p:spTree>
    <p:extLst>
      <p:ext uri="{BB962C8B-B14F-4D97-AF65-F5344CB8AC3E}">
        <p14:creationId xmlns:p14="http://schemas.microsoft.com/office/powerpoint/2010/main" val="345820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96BE836F-8273-2C24-3573-02EEFAC20C20}"/>
              </a:ext>
            </a:extLst>
          </p:cNvPr>
          <p:cNvSpPr txBox="1">
            <a:spLocks/>
          </p:cNvSpPr>
          <p:nvPr/>
        </p:nvSpPr>
        <p:spPr>
          <a:xfrm>
            <a:off x="369207" y="365125"/>
            <a:ext cx="5505814" cy="12713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Calibri" panose="020F0502020204030204" pitchFamily="34" charset="0"/>
                <a:cs typeface="Calibri" panose="020F0502020204030204" pitchFamily="34" charset="0"/>
              </a:rPr>
              <a:t>Why is clean air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 important?</a:t>
            </a:r>
          </a:p>
        </p:txBody>
      </p:sp>
      <p:sp>
        <p:nvSpPr>
          <p:cNvPr id="14" name="TextBox 13">
            <a:extLst>
              <a:ext uri="{FF2B5EF4-FFF2-40B4-BE49-F238E27FC236}">
                <a16:creationId xmlns:a16="http://schemas.microsoft.com/office/drawing/2014/main" id="{18355A82-E4D8-2E9D-10B6-856DAA04EBB6}"/>
              </a:ext>
            </a:extLst>
          </p:cNvPr>
          <p:cNvSpPr txBox="1"/>
          <p:nvPr/>
        </p:nvSpPr>
        <p:spPr>
          <a:xfrm>
            <a:off x="369207" y="1647006"/>
            <a:ext cx="4378815" cy="1323439"/>
          </a:xfrm>
          <a:prstGeom prst="rect">
            <a:avLst/>
          </a:prstGeom>
          <a:noFill/>
        </p:spPr>
        <p:txBody>
          <a:bodyPr wrap="square" rtlCol="0">
            <a:spAutoFit/>
          </a:bodyPr>
          <a:lstStyle/>
          <a:p>
            <a:r>
              <a:rPr lang="en-GB" sz="2000" dirty="0">
                <a:solidFill>
                  <a:schemeClr val="accent1"/>
                </a:solidFill>
              </a:rPr>
              <a:t>Breathing clean air keeps our bodies healthy. Clean Air keeps the planet healthy too, plants and animals need clean air to live happy, healthy lives. </a:t>
            </a:r>
          </a:p>
        </p:txBody>
      </p:sp>
      <p:pic>
        <p:nvPicPr>
          <p:cNvPr id="17" name="Picture 16">
            <a:extLst>
              <a:ext uri="{FF2B5EF4-FFF2-40B4-BE49-F238E27FC236}">
                <a16:creationId xmlns:a16="http://schemas.microsoft.com/office/drawing/2014/main" id="{54CE23D7-4182-8CE4-AE9A-F50842CB08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79424" y="3244207"/>
            <a:ext cx="3447117" cy="3137544"/>
          </a:xfrm>
          <a:prstGeom prst="rect">
            <a:avLst/>
          </a:prstGeom>
        </p:spPr>
      </p:pic>
      <p:pic>
        <p:nvPicPr>
          <p:cNvPr id="5" name="Picture 4">
            <a:extLst>
              <a:ext uri="{FF2B5EF4-FFF2-40B4-BE49-F238E27FC236}">
                <a16:creationId xmlns:a16="http://schemas.microsoft.com/office/drawing/2014/main" id="{18F85236-8B5E-4B5F-8A96-A2D3139BDE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45112" y="340730"/>
            <a:ext cx="7411033" cy="633130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55675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ACD8FE7-F056-4F44-BE7E-5588C9B8EF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62170" y="476249"/>
            <a:ext cx="5950405" cy="6033401"/>
          </a:xfrm>
          <a:prstGeom prst="rect">
            <a:avLst/>
          </a:prstGeom>
        </p:spPr>
      </p:pic>
      <p:pic>
        <p:nvPicPr>
          <p:cNvPr id="4" name="Picture 3">
            <a:extLst>
              <a:ext uri="{FF2B5EF4-FFF2-40B4-BE49-F238E27FC236}">
                <a16:creationId xmlns:a16="http://schemas.microsoft.com/office/drawing/2014/main" id="{2B02374B-0019-4C99-B727-7D48E45EB9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49516" y="3528236"/>
            <a:ext cx="3708231" cy="3167973"/>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10" name="Title 1">
            <a:extLst>
              <a:ext uri="{FF2B5EF4-FFF2-40B4-BE49-F238E27FC236}">
                <a16:creationId xmlns:a16="http://schemas.microsoft.com/office/drawing/2014/main" id="{B024B42A-E7DC-333F-C356-EF22CD77618D}"/>
              </a:ext>
            </a:extLst>
          </p:cNvPr>
          <p:cNvSpPr>
            <a:spLocks noGrp="1"/>
          </p:cNvSpPr>
          <p:nvPr>
            <p:ph type="title"/>
          </p:nvPr>
        </p:nvSpPr>
        <p:spPr>
          <a:xfrm>
            <a:off x="443881" y="751996"/>
            <a:ext cx="7132575" cy="893064"/>
          </a:xfrm>
        </p:spPr>
        <p:txBody>
          <a:bodyPr vert="horz" lIns="91440" tIns="45720" rIns="91440" bIns="45720" rtlCol="0" anchor="b">
            <a:noAutofit/>
          </a:bodyPr>
          <a:lstStyle/>
          <a:p>
            <a:r>
              <a:rPr lang="en-US" b="1" kern="1200" dirty="0">
                <a:solidFill>
                  <a:schemeClr val="accent1"/>
                </a:solidFill>
                <a:latin typeface="+mn-lt"/>
                <a:ea typeface="+mj-ea"/>
                <a:cs typeface="+mj-cs"/>
              </a:rPr>
              <a:t>What happens if the air </a:t>
            </a:r>
            <a:br>
              <a:rPr lang="en-US" b="1" kern="1200" dirty="0">
                <a:solidFill>
                  <a:schemeClr val="accent1"/>
                </a:solidFill>
                <a:latin typeface="+mn-lt"/>
                <a:ea typeface="+mj-ea"/>
                <a:cs typeface="+mj-cs"/>
              </a:rPr>
            </a:br>
            <a:r>
              <a:rPr lang="en-US" b="1" kern="1200" dirty="0">
                <a:solidFill>
                  <a:schemeClr val="accent1"/>
                </a:solidFill>
                <a:latin typeface="+mn-lt"/>
                <a:ea typeface="+mj-ea"/>
                <a:cs typeface="+mj-cs"/>
              </a:rPr>
              <a:t>is dirty?</a:t>
            </a:r>
          </a:p>
        </p:txBody>
      </p:sp>
      <p:sp>
        <p:nvSpPr>
          <p:cNvPr id="11" name="TextBox 10">
            <a:extLst>
              <a:ext uri="{FF2B5EF4-FFF2-40B4-BE49-F238E27FC236}">
                <a16:creationId xmlns:a16="http://schemas.microsoft.com/office/drawing/2014/main" id="{1EAC902F-663F-9B7C-E191-C6A8790BE8DB}"/>
              </a:ext>
            </a:extLst>
          </p:cNvPr>
          <p:cNvSpPr txBox="1"/>
          <p:nvPr/>
        </p:nvSpPr>
        <p:spPr>
          <a:xfrm>
            <a:off x="443882" y="1645060"/>
            <a:ext cx="5618099" cy="1938992"/>
          </a:xfrm>
          <a:prstGeom prst="rect">
            <a:avLst/>
          </a:prstGeom>
          <a:noFill/>
        </p:spPr>
        <p:txBody>
          <a:bodyPr wrap="square" lIns="91440" tIns="45720" rIns="91440" bIns="45720" rtlCol="0" anchor="t">
            <a:spAutoFit/>
          </a:bodyPr>
          <a:lstStyle/>
          <a:p>
            <a:r>
              <a:rPr lang="en-GB" sz="2000" dirty="0">
                <a:solidFill>
                  <a:schemeClr val="accent1"/>
                </a:solidFill>
              </a:rPr>
              <a:t>If we breathe dirty air, it can make us cough, </a:t>
            </a:r>
          </a:p>
          <a:p>
            <a:r>
              <a:rPr lang="en-GB" sz="2000" dirty="0">
                <a:solidFill>
                  <a:schemeClr val="accent1"/>
                </a:solidFill>
              </a:rPr>
              <a:t>dizzy and unwell.</a:t>
            </a:r>
          </a:p>
          <a:p>
            <a:endParaRPr lang="en-GB" sz="2000" dirty="0">
              <a:solidFill>
                <a:schemeClr val="accent1"/>
              </a:solidFill>
            </a:endParaRPr>
          </a:p>
          <a:p>
            <a:r>
              <a:rPr lang="en-GB" sz="2000" dirty="0">
                <a:solidFill>
                  <a:schemeClr val="accent1"/>
                </a:solidFill>
              </a:rPr>
              <a:t>Dirty air also contributes to global warming. </a:t>
            </a:r>
            <a:br>
              <a:rPr lang="en-GB" sz="2000" dirty="0">
                <a:solidFill>
                  <a:schemeClr val="accent1"/>
                </a:solidFill>
              </a:rPr>
            </a:br>
            <a:r>
              <a:rPr lang="en-GB" sz="2000" dirty="0">
                <a:solidFill>
                  <a:schemeClr val="accent1"/>
                </a:solidFill>
              </a:rPr>
              <a:t>Plants and animals cannot adapt fast enough </a:t>
            </a:r>
            <a:br>
              <a:rPr lang="en-GB" sz="2000" dirty="0">
                <a:solidFill>
                  <a:schemeClr val="accent1"/>
                </a:solidFill>
              </a:rPr>
            </a:br>
            <a:r>
              <a:rPr lang="en-GB" sz="2000" dirty="0">
                <a:solidFill>
                  <a:schemeClr val="accent1"/>
                </a:solidFill>
              </a:rPr>
              <a:t>to keep up with changing temperatures.  </a:t>
            </a:r>
            <a:endParaRPr lang="en-GB" sz="2000" dirty="0">
              <a:solidFill>
                <a:schemeClr val="accent1"/>
              </a:solidFill>
              <a:cs typeface="Calibri"/>
            </a:endParaRPr>
          </a:p>
        </p:txBody>
      </p:sp>
    </p:spTree>
    <p:extLst>
      <p:ext uri="{BB962C8B-B14F-4D97-AF65-F5344CB8AC3E}">
        <p14:creationId xmlns:p14="http://schemas.microsoft.com/office/powerpoint/2010/main" val="4106182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B15610F-1ED9-468A-B9C4-09EFBC4C33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294743" y="1363436"/>
            <a:ext cx="8417832" cy="5021943"/>
          </a:xfrm>
          <a:prstGeom prst="rect">
            <a:avLst/>
          </a:prstGeom>
          <a:noFill/>
        </p:spPr>
      </p:pic>
      <p:sp>
        <p:nvSpPr>
          <p:cNvPr id="7" name="TextBox 6">
            <a:extLst>
              <a:ext uri="{FF2B5EF4-FFF2-40B4-BE49-F238E27FC236}">
                <a16:creationId xmlns:a16="http://schemas.microsoft.com/office/drawing/2014/main" id="{4B56F7F8-7A21-55B3-25CF-C4BE60F062BB}"/>
              </a:ext>
            </a:extLst>
          </p:cNvPr>
          <p:cNvSpPr txBox="1"/>
          <p:nvPr/>
        </p:nvSpPr>
        <p:spPr>
          <a:xfrm>
            <a:off x="406854" y="1349360"/>
            <a:ext cx="2597604" cy="1631216"/>
          </a:xfrm>
          <a:prstGeom prst="rect">
            <a:avLst/>
          </a:prstGeom>
          <a:noFill/>
        </p:spPr>
        <p:txBody>
          <a:bodyPr wrap="square">
            <a:spAutoFit/>
          </a:bodyPr>
          <a:lstStyle/>
          <a:p>
            <a:r>
              <a:rPr lang="en-GB" sz="2000" dirty="0">
                <a:solidFill>
                  <a:schemeClr val="accent1"/>
                </a:solidFill>
              </a:rPr>
              <a:t>There are lots of ways the air becomes dirty, but there are lots of ways to make it clean again too!</a:t>
            </a:r>
          </a:p>
        </p:txBody>
      </p:sp>
      <p:sp>
        <p:nvSpPr>
          <p:cNvPr id="9" name="TextBox 8">
            <a:extLst>
              <a:ext uri="{FF2B5EF4-FFF2-40B4-BE49-F238E27FC236}">
                <a16:creationId xmlns:a16="http://schemas.microsoft.com/office/drawing/2014/main" id="{1FF2D7BC-55FE-602F-31C6-2AA7B8AC4F39}"/>
              </a:ext>
            </a:extLst>
          </p:cNvPr>
          <p:cNvSpPr txBox="1"/>
          <p:nvPr/>
        </p:nvSpPr>
        <p:spPr>
          <a:xfrm>
            <a:off x="406854" y="284031"/>
            <a:ext cx="6690631" cy="769441"/>
          </a:xfrm>
          <a:prstGeom prst="rect">
            <a:avLst/>
          </a:prstGeom>
          <a:noFill/>
        </p:spPr>
        <p:txBody>
          <a:bodyPr wrap="square">
            <a:spAutoFit/>
          </a:bodyPr>
          <a:lstStyle/>
          <a:p>
            <a:pPr>
              <a:spcAft>
                <a:spcPts val="400"/>
              </a:spcAft>
            </a:pPr>
            <a:r>
              <a:rPr lang="en-GB" sz="4400" b="1" dirty="0">
                <a:solidFill>
                  <a:schemeClr val="accent1"/>
                </a:solidFill>
              </a:rPr>
              <a:t>What makes the air dirty?</a:t>
            </a:r>
          </a:p>
        </p:txBody>
      </p:sp>
    </p:spTree>
    <p:extLst>
      <p:ext uri="{BB962C8B-B14F-4D97-AF65-F5344CB8AC3E}">
        <p14:creationId xmlns:p14="http://schemas.microsoft.com/office/powerpoint/2010/main" val="2784912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34E1069C-4DA8-3A95-5C57-3809EB9404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2171" y="789162"/>
            <a:ext cx="6289829" cy="5241524"/>
          </a:xfrm>
          <a:prstGeom prst="rect">
            <a:avLst/>
          </a:prstGeom>
        </p:spPr>
      </p:pic>
      <p:sp>
        <p:nvSpPr>
          <p:cNvPr id="21" name="Rectangle 20">
            <a:extLst>
              <a:ext uri="{FF2B5EF4-FFF2-40B4-BE49-F238E27FC236}">
                <a16:creationId xmlns:a16="http://schemas.microsoft.com/office/drawing/2014/main" id="{A8A35C21-32FA-3F0D-70F4-B0FE5AF900E8}"/>
              </a:ext>
            </a:extLst>
          </p:cNvPr>
          <p:cNvSpPr/>
          <p:nvPr/>
        </p:nvSpPr>
        <p:spPr>
          <a:xfrm>
            <a:off x="389846" y="1344887"/>
            <a:ext cx="5626100" cy="707886"/>
          </a:xfrm>
          <a:prstGeom prst="rect">
            <a:avLst/>
          </a:prstGeom>
        </p:spPr>
        <p:txBody>
          <a:bodyPr wrap="square">
            <a:spAutoFit/>
          </a:bodyPr>
          <a:lstStyle/>
          <a:p>
            <a:pPr>
              <a:spcAft>
                <a:spcPts val="400"/>
              </a:spcAft>
            </a:pPr>
            <a:r>
              <a:rPr lang="en-US" sz="2000" dirty="0">
                <a:solidFill>
                  <a:schemeClr val="accent1"/>
                </a:solidFill>
              </a:rPr>
              <a:t>One of the biggest sources of air pollution in our towns and cities is from cars!</a:t>
            </a:r>
          </a:p>
        </p:txBody>
      </p:sp>
      <p:sp>
        <p:nvSpPr>
          <p:cNvPr id="24" name="Rectangle 23">
            <a:extLst>
              <a:ext uri="{FF2B5EF4-FFF2-40B4-BE49-F238E27FC236}">
                <a16:creationId xmlns:a16="http://schemas.microsoft.com/office/drawing/2014/main" id="{707CBAF0-C4EF-E4EB-64A5-DCC8DA95CB21}"/>
              </a:ext>
            </a:extLst>
          </p:cNvPr>
          <p:cNvSpPr/>
          <p:nvPr/>
        </p:nvSpPr>
        <p:spPr>
          <a:xfrm>
            <a:off x="360818" y="281327"/>
            <a:ext cx="5081495" cy="769441"/>
          </a:xfrm>
          <a:prstGeom prst="rect">
            <a:avLst/>
          </a:prstGeom>
        </p:spPr>
        <p:txBody>
          <a:bodyPr wrap="square">
            <a:spAutoFit/>
          </a:bodyPr>
          <a:lstStyle/>
          <a:p>
            <a:r>
              <a:rPr lang="en-US" sz="4400" b="1" dirty="0">
                <a:solidFill>
                  <a:schemeClr val="accent1"/>
                </a:solidFill>
              </a:rPr>
              <a:t>Let’s talk about cars!</a:t>
            </a:r>
            <a:endParaRPr lang="en-US" sz="4400" dirty="0"/>
          </a:p>
        </p:txBody>
      </p:sp>
      <p:sp>
        <p:nvSpPr>
          <p:cNvPr id="2" name="TextBox 1">
            <a:extLst>
              <a:ext uri="{FF2B5EF4-FFF2-40B4-BE49-F238E27FC236}">
                <a16:creationId xmlns:a16="http://schemas.microsoft.com/office/drawing/2014/main" id="{8B7AF9AD-8B10-4352-08D0-DD53827DAD13}"/>
              </a:ext>
            </a:extLst>
          </p:cNvPr>
          <p:cNvSpPr txBox="1"/>
          <p:nvPr/>
        </p:nvSpPr>
        <p:spPr>
          <a:xfrm>
            <a:off x="479426" y="2293257"/>
            <a:ext cx="4962888" cy="1504955"/>
          </a:xfrm>
          <a:prstGeom prst="rect">
            <a:avLst/>
          </a:prstGeom>
          <a:solidFill>
            <a:schemeClr val="accent1"/>
          </a:solidFill>
        </p:spPr>
        <p:txBody>
          <a:bodyPr wrap="square" lIns="288000" tIns="288000" rIns="288000" bIns="288000" rtlCol="0" anchor="t">
            <a:spAutoFit/>
          </a:bodyPr>
          <a:lstStyle/>
          <a:p>
            <a:pPr>
              <a:spcAft>
                <a:spcPts val="400"/>
              </a:spcAft>
            </a:pPr>
            <a:r>
              <a:rPr lang="en-US" sz="2000" b="1" dirty="0">
                <a:solidFill>
                  <a:schemeClr val="bg1"/>
                </a:solidFill>
              </a:rPr>
              <a:t>Did you know…</a:t>
            </a:r>
            <a:br>
              <a:rPr lang="en-US" sz="2000" dirty="0"/>
            </a:br>
            <a:r>
              <a:rPr lang="en-US" sz="2000" dirty="0">
                <a:solidFill>
                  <a:schemeClr val="bg1"/>
                </a:solidFill>
              </a:rPr>
              <a:t>People inside cars breathe more pollution </a:t>
            </a:r>
            <a:br>
              <a:rPr lang="en-US" sz="2000" dirty="0"/>
            </a:br>
            <a:r>
              <a:rPr lang="en-US" sz="2000" dirty="0">
                <a:solidFill>
                  <a:schemeClr val="bg1"/>
                </a:solidFill>
              </a:rPr>
              <a:t>than people who are outside. </a:t>
            </a:r>
          </a:p>
        </p:txBody>
      </p:sp>
      <p:sp>
        <p:nvSpPr>
          <p:cNvPr id="6" name="TextBox 5">
            <a:extLst>
              <a:ext uri="{FF2B5EF4-FFF2-40B4-BE49-F238E27FC236}">
                <a16:creationId xmlns:a16="http://schemas.microsoft.com/office/drawing/2014/main" id="{9B1C5564-C06E-246D-59EC-84C17B97533D}"/>
              </a:ext>
            </a:extLst>
          </p:cNvPr>
          <p:cNvSpPr txBox="1"/>
          <p:nvPr/>
        </p:nvSpPr>
        <p:spPr>
          <a:xfrm>
            <a:off x="479426" y="4194558"/>
            <a:ext cx="4962888" cy="1556251"/>
          </a:xfrm>
          <a:prstGeom prst="rect">
            <a:avLst/>
          </a:prstGeom>
          <a:solidFill>
            <a:schemeClr val="accent1"/>
          </a:solidFill>
        </p:spPr>
        <p:txBody>
          <a:bodyPr wrap="square" lIns="288000" tIns="288000" rIns="288000" bIns="288000" rtlCol="0" anchor="t">
            <a:spAutoFit/>
          </a:bodyPr>
          <a:lstStyle/>
          <a:p>
            <a:pPr>
              <a:spcAft>
                <a:spcPts val="400"/>
              </a:spcAft>
            </a:pPr>
            <a:r>
              <a:rPr lang="en-US" sz="2000" b="1" dirty="0">
                <a:solidFill>
                  <a:schemeClr val="bg1"/>
                </a:solidFill>
              </a:rPr>
              <a:t>Did you know…</a:t>
            </a:r>
            <a:endParaRPr lang="en-US" sz="2000" dirty="0">
              <a:solidFill>
                <a:schemeClr val="bg1"/>
              </a:solidFill>
              <a:cs typeface="Calibri"/>
            </a:endParaRPr>
          </a:p>
          <a:p>
            <a:pPr>
              <a:spcAft>
                <a:spcPts val="400"/>
              </a:spcAft>
            </a:pPr>
            <a:r>
              <a:rPr lang="en-US" sz="2000" dirty="0">
                <a:solidFill>
                  <a:schemeClr val="bg1"/>
                </a:solidFill>
              </a:rPr>
              <a:t>There are over </a:t>
            </a:r>
            <a:r>
              <a:rPr lang="en-US" sz="2000" b="1" dirty="0">
                <a:solidFill>
                  <a:schemeClr val="bg1"/>
                </a:solidFill>
              </a:rPr>
              <a:t>39 million cars </a:t>
            </a:r>
            <a:r>
              <a:rPr lang="en-US" sz="2000" dirty="0">
                <a:solidFill>
                  <a:schemeClr val="bg1"/>
                </a:solidFill>
              </a:rPr>
              <a:t>in the </a:t>
            </a:r>
            <a:br>
              <a:rPr lang="en-US" sz="2000" dirty="0"/>
            </a:br>
            <a:r>
              <a:rPr lang="en-US" sz="2000" dirty="0">
                <a:solidFill>
                  <a:schemeClr val="bg1"/>
                </a:solidFill>
              </a:rPr>
              <a:t>United Kingdom!</a:t>
            </a:r>
            <a:endParaRPr lang="en-GB" sz="2000" dirty="0">
              <a:solidFill>
                <a:schemeClr val="bg1"/>
              </a:solidFill>
            </a:endParaRPr>
          </a:p>
        </p:txBody>
      </p:sp>
    </p:spTree>
    <p:extLst>
      <p:ext uri="{BB962C8B-B14F-4D97-AF65-F5344CB8AC3E}">
        <p14:creationId xmlns:p14="http://schemas.microsoft.com/office/powerpoint/2010/main" val="2433469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AFE559F-4131-34C3-C2C9-9CB32827377F}"/>
              </a:ext>
            </a:extLst>
          </p:cNvPr>
          <p:cNvGrpSpPr/>
          <p:nvPr/>
        </p:nvGrpSpPr>
        <p:grpSpPr>
          <a:xfrm>
            <a:off x="0" y="50799"/>
            <a:ext cx="12192000" cy="6858001"/>
            <a:chOff x="0" y="-1"/>
            <a:chExt cx="12192000" cy="6858001"/>
          </a:xfrm>
        </p:grpSpPr>
        <p:pic>
          <p:nvPicPr>
            <p:cNvPr id="2050" name="Picture 2">
              <a:extLst>
                <a:ext uri="{FF2B5EF4-FFF2-40B4-BE49-F238E27FC236}">
                  <a16:creationId xmlns:a16="http://schemas.microsoft.com/office/drawing/2014/main" id="{04B3ACBC-0086-4F89-AB42-47168BB4DBB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6359255" cy="6810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3F4E840-53E4-B31F-B179-117A024E192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702"/>
            <a:stretch/>
          </p:blipFill>
          <p:spPr bwMode="auto">
            <a:xfrm>
              <a:off x="6321155" y="-1"/>
              <a:ext cx="5870845" cy="685800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Oval 8">
            <a:extLst>
              <a:ext uri="{FF2B5EF4-FFF2-40B4-BE49-F238E27FC236}">
                <a16:creationId xmlns:a16="http://schemas.microsoft.com/office/drawing/2014/main" id="{3541B5C6-3267-42AD-B654-EB04FB940E3B}"/>
              </a:ext>
            </a:extLst>
          </p:cNvPr>
          <p:cNvSpPr/>
          <p:nvPr/>
        </p:nvSpPr>
        <p:spPr>
          <a:xfrm>
            <a:off x="3194957" y="527957"/>
            <a:ext cx="5802086" cy="5802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66F36A3-5AD2-418A-AE9B-6941ACB09BD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94300" y="914400"/>
            <a:ext cx="1803400" cy="3006439"/>
          </a:xfrm>
          <a:prstGeom prst="rect">
            <a:avLst/>
          </a:prstGeom>
        </p:spPr>
      </p:pic>
      <p:sp>
        <p:nvSpPr>
          <p:cNvPr id="2" name="Title 1">
            <a:extLst>
              <a:ext uri="{FF2B5EF4-FFF2-40B4-BE49-F238E27FC236}">
                <a16:creationId xmlns:a16="http://schemas.microsoft.com/office/drawing/2014/main" id="{D877CEA0-9AAD-4529-8506-5D5D3F7FB505}"/>
              </a:ext>
            </a:extLst>
          </p:cNvPr>
          <p:cNvSpPr>
            <a:spLocks noGrp="1"/>
          </p:cNvSpPr>
          <p:nvPr>
            <p:ph type="title"/>
          </p:nvPr>
        </p:nvSpPr>
        <p:spPr>
          <a:xfrm>
            <a:off x="3663443" y="4686903"/>
            <a:ext cx="4865114" cy="786797"/>
          </a:xfrm>
        </p:spPr>
        <p:txBody>
          <a:bodyPr>
            <a:noAutofit/>
          </a:bodyPr>
          <a:lstStyle/>
          <a:p>
            <a:pPr algn="ctr">
              <a:lnSpc>
                <a:spcPts val="2400"/>
              </a:lnSpc>
              <a:spcAft>
                <a:spcPts val="400"/>
              </a:spcAft>
            </a:pPr>
            <a:r>
              <a:rPr lang="en-GB" sz="2000" dirty="0">
                <a:solidFill>
                  <a:schemeClr val="accent1"/>
                </a:solidFill>
                <a:latin typeface="+mn-lt"/>
                <a:ea typeface="+mn-ea"/>
                <a:cs typeface="+mn-cs"/>
              </a:rPr>
              <a:t>You might be thinking, “How can I make </a:t>
            </a:r>
            <a:br>
              <a:rPr lang="en-GB" sz="2000" dirty="0">
                <a:solidFill>
                  <a:schemeClr val="accent1"/>
                </a:solidFill>
                <a:latin typeface="+mn-lt"/>
                <a:ea typeface="+mn-ea"/>
                <a:cs typeface="+mn-cs"/>
              </a:rPr>
            </a:br>
            <a:r>
              <a:rPr lang="en-GB" sz="2000" dirty="0">
                <a:solidFill>
                  <a:schemeClr val="accent1"/>
                </a:solidFill>
                <a:latin typeface="+mn-lt"/>
                <a:ea typeface="+mn-ea"/>
                <a:cs typeface="+mn-cs"/>
              </a:rPr>
              <a:t>a difference? There’s only one of me </a:t>
            </a:r>
            <a:br>
              <a:rPr lang="en-GB" sz="2000" dirty="0">
                <a:solidFill>
                  <a:schemeClr val="accent1"/>
                </a:solidFill>
                <a:latin typeface="+mn-lt"/>
                <a:ea typeface="+mn-ea"/>
                <a:cs typeface="+mn-cs"/>
              </a:rPr>
            </a:br>
            <a:r>
              <a:rPr lang="en-GB" sz="2000" dirty="0">
                <a:solidFill>
                  <a:schemeClr val="accent1"/>
                </a:solidFill>
                <a:latin typeface="+mn-lt"/>
                <a:ea typeface="+mn-ea"/>
                <a:cs typeface="+mn-cs"/>
              </a:rPr>
              <a:t>and that’s a lot of polluting cars!”</a:t>
            </a:r>
          </a:p>
        </p:txBody>
      </p:sp>
      <p:sp>
        <p:nvSpPr>
          <p:cNvPr id="15" name="Rectangle 14">
            <a:extLst>
              <a:ext uri="{FF2B5EF4-FFF2-40B4-BE49-F238E27FC236}">
                <a16:creationId xmlns:a16="http://schemas.microsoft.com/office/drawing/2014/main" id="{8DC08D53-90A9-205E-3B7F-18442801B1E2}"/>
              </a:ext>
            </a:extLst>
          </p:cNvPr>
          <p:cNvSpPr/>
          <p:nvPr/>
        </p:nvSpPr>
        <p:spPr>
          <a:xfrm>
            <a:off x="3811407" y="3835476"/>
            <a:ext cx="4569185" cy="769441"/>
          </a:xfrm>
          <a:prstGeom prst="rect">
            <a:avLst/>
          </a:prstGeom>
        </p:spPr>
        <p:txBody>
          <a:bodyPr wrap="square">
            <a:spAutoFit/>
          </a:bodyPr>
          <a:lstStyle/>
          <a:p>
            <a:pPr algn="ctr"/>
            <a:r>
              <a:rPr lang="en-GB" sz="4400" b="1" dirty="0">
                <a:solidFill>
                  <a:schemeClr val="accent1"/>
                </a:solidFill>
              </a:rPr>
              <a:t>What can I do?</a:t>
            </a:r>
            <a:endParaRPr lang="en-US" sz="4400" dirty="0"/>
          </a:p>
        </p:txBody>
      </p:sp>
    </p:spTree>
    <p:extLst>
      <p:ext uri="{BB962C8B-B14F-4D97-AF65-F5344CB8AC3E}">
        <p14:creationId xmlns:p14="http://schemas.microsoft.com/office/powerpoint/2010/main" val="241628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EAAC92-E886-4134-00D6-69C4C22BC560}"/>
              </a:ext>
            </a:extLst>
          </p:cNvPr>
          <p:cNvSpPr/>
          <p:nvPr/>
        </p:nvSpPr>
        <p:spPr>
          <a:xfrm>
            <a:off x="0" y="0"/>
            <a:ext cx="12192000" cy="6858000"/>
          </a:xfrm>
          <a:prstGeom prst="rect">
            <a:avLst/>
          </a:prstGeom>
          <a:solidFill>
            <a:srgbClr val="EEEE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Title 1">
            <a:extLst>
              <a:ext uri="{FF2B5EF4-FFF2-40B4-BE49-F238E27FC236}">
                <a16:creationId xmlns:a16="http://schemas.microsoft.com/office/drawing/2014/main" id="{C74C4C3D-18C8-46CF-A8F8-DDB4B50CE29F}"/>
              </a:ext>
            </a:extLst>
          </p:cNvPr>
          <p:cNvSpPr>
            <a:spLocks noGrp="1"/>
          </p:cNvSpPr>
          <p:nvPr>
            <p:ph type="title"/>
          </p:nvPr>
        </p:nvSpPr>
        <p:spPr>
          <a:xfrm>
            <a:off x="390525" y="381453"/>
            <a:ext cx="5251316" cy="1247775"/>
          </a:xfrm>
        </p:spPr>
        <p:txBody>
          <a:bodyPr>
            <a:noAutofit/>
          </a:bodyPr>
          <a:lstStyle/>
          <a:p>
            <a:r>
              <a:rPr lang="en-GB" b="1" dirty="0">
                <a:solidFill>
                  <a:schemeClr val="accent1"/>
                </a:solidFill>
                <a:latin typeface="Calibri" panose="020F0502020204030204" pitchFamily="34" charset="0"/>
                <a:cs typeface="Calibri" panose="020F0502020204030204" pitchFamily="34" charset="0"/>
              </a:rPr>
              <a:t>You’re not fighting air pollution alone!</a:t>
            </a:r>
            <a:endParaRPr lang="en-GB" dirty="0"/>
          </a:p>
        </p:txBody>
      </p:sp>
      <p:sp>
        <p:nvSpPr>
          <p:cNvPr id="3" name="Content Placeholder 2">
            <a:extLst>
              <a:ext uri="{FF2B5EF4-FFF2-40B4-BE49-F238E27FC236}">
                <a16:creationId xmlns:a16="http://schemas.microsoft.com/office/drawing/2014/main" id="{2CB06DB6-0761-4B9B-B420-3E30ADA7822C}"/>
              </a:ext>
            </a:extLst>
          </p:cNvPr>
          <p:cNvSpPr>
            <a:spLocks noGrp="1"/>
          </p:cNvSpPr>
          <p:nvPr>
            <p:ph idx="1"/>
          </p:nvPr>
        </p:nvSpPr>
        <p:spPr>
          <a:xfrm>
            <a:off x="390525" y="1970766"/>
            <a:ext cx="4619621" cy="3089603"/>
          </a:xfrm>
        </p:spPr>
        <p:txBody>
          <a:bodyPr>
            <a:noAutofit/>
          </a:bodyPr>
          <a:lstStyle/>
          <a:p>
            <a:pPr marL="0" indent="0">
              <a:spcAft>
                <a:spcPts val="400"/>
              </a:spcAft>
              <a:buNone/>
            </a:pPr>
            <a:r>
              <a:rPr lang="en-GB" sz="2000" dirty="0">
                <a:solidFill>
                  <a:schemeClr val="accent1"/>
                </a:solidFill>
              </a:rPr>
              <a:t>Look left and right. Look at all the people in this room around you. </a:t>
            </a:r>
          </a:p>
          <a:p>
            <a:pPr marL="0" indent="0">
              <a:spcAft>
                <a:spcPts val="400"/>
              </a:spcAft>
              <a:buNone/>
            </a:pPr>
            <a:r>
              <a:rPr lang="en-GB" sz="2000" dirty="0">
                <a:solidFill>
                  <a:schemeClr val="accent1"/>
                </a:solidFill>
              </a:rPr>
              <a:t>Now imagine the hundreds of other schools just like yours, where children </a:t>
            </a:r>
            <a:br>
              <a:rPr lang="en-GB" sz="2000" dirty="0">
                <a:solidFill>
                  <a:schemeClr val="accent1"/>
                </a:solidFill>
              </a:rPr>
            </a:br>
            <a:r>
              <a:rPr lang="en-GB" sz="2000" dirty="0">
                <a:solidFill>
                  <a:schemeClr val="accent1"/>
                </a:solidFill>
              </a:rPr>
              <a:t>are learning about Clean Air.</a:t>
            </a:r>
          </a:p>
          <a:p>
            <a:pPr marL="0" indent="0">
              <a:spcAft>
                <a:spcPts val="400"/>
              </a:spcAft>
              <a:buNone/>
            </a:pPr>
            <a:r>
              <a:rPr lang="en-GB" sz="2000" dirty="0">
                <a:solidFill>
                  <a:schemeClr val="accent1"/>
                </a:solidFill>
              </a:rPr>
              <a:t>If we all work together and take small steps towards a big goal, we can keep </a:t>
            </a:r>
            <a:br>
              <a:rPr lang="en-GB" sz="2000" dirty="0">
                <a:solidFill>
                  <a:schemeClr val="accent1"/>
                </a:solidFill>
              </a:rPr>
            </a:br>
            <a:r>
              <a:rPr lang="en-GB" sz="2000" dirty="0">
                <a:solidFill>
                  <a:schemeClr val="accent1"/>
                </a:solidFill>
              </a:rPr>
              <a:t>our air clean!</a:t>
            </a:r>
          </a:p>
          <a:p>
            <a:pPr marL="0" indent="0">
              <a:spcAft>
                <a:spcPts val="400"/>
              </a:spcAft>
              <a:buNone/>
            </a:pPr>
            <a:r>
              <a:rPr lang="en-GB" sz="2000" b="1" dirty="0">
                <a:solidFill>
                  <a:schemeClr val="accent1"/>
                </a:solidFill>
              </a:rPr>
              <a:t>We can do it together!</a:t>
            </a:r>
          </a:p>
        </p:txBody>
      </p:sp>
      <p:pic>
        <p:nvPicPr>
          <p:cNvPr id="4" name="Picture 3">
            <a:extLst>
              <a:ext uri="{FF2B5EF4-FFF2-40B4-BE49-F238E27FC236}">
                <a16:creationId xmlns:a16="http://schemas.microsoft.com/office/drawing/2014/main" id="{B91D02C0-525B-4D91-A724-FD5AAB97E011}"/>
              </a:ext>
            </a:extLst>
          </p:cNvPr>
          <p:cNvPicPr>
            <a:picLocks/>
          </p:cNvPicPr>
          <p:nvPr/>
        </p:nvPicPr>
        <p:blipFill>
          <a:blip r:embed="rId3" cstate="email">
            <a:extLst>
              <a:ext uri="{28A0092B-C50C-407E-A947-70E740481C1C}">
                <a14:useLocalDpi xmlns:a14="http://schemas.microsoft.com/office/drawing/2010/main"/>
              </a:ext>
            </a:extLst>
          </a:blip>
          <a:srcRect l="12553" r="12553"/>
          <a:stretch/>
        </p:blipFill>
        <p:spPr>
          <a:xfrm>
            <a:off x="5805714" y="474889"/>
            <a:ext cx="5906861" cy="5906861"/>
          </a:xfrm>
          <a:prstGeom prst="ellipse">
            <a:avLst/>
          </a:prstGeom>
        </p:spPr>
      </p:pic>
    </p:spTree>
    <p:extLst>
      <p:ext uri="{BB962C8B-B14F-4D97-AF65-F5344CB8AC3E}">
        <p14:creationId xmlns:p14="http://schemas.microsoft.com/office/powerpoint/2010/main" val="2199027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836666-F2A7-429A-AA48-CE48096C70DA}"/>
              </a:ext>
            </a:extLst>
          </p:cNvPr>
          <p:cNvSpPr/>
          <p:nvPr/>
        </p:nvSpPr>
        <p:spPr>
          <a:xfrm>
            <a:off x="0" y="4217987"/>
            <a:ext cx="12192000" cy="26400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20E3AC9-4314-44CE-8C92-6AD763031A76}"/>
              </a:ext>
            </a:extLst>
          </p:cNvPr>
          <p:cNvSpPr>
            <a:spLocks noGrp="1"/>
          </p:cNvSpPr>
          <p:nvPr>
            <p:ph idx="1"/>
          </p:nvPr>
        </p:nvSpPr>
        <p:spPr>
          <a:xfrm>
            <a:off x="479424" y="5512008"/>
            <a:ext cx="11233151" cy="833230"/>
          </a:xfrm>
        </p:spPr>
        <p:txBody>
          <a:bodyPr>
            <a:noAutofit/>
          </a:bodyPr>
          <a:lstStyle/>
          <a:p>
            <a:pPr marL="0" indent="0" algn="ctr">
              <a:spcBef>
                <a:spcPts val="400"/>
              </a:spcBef>
              <a:spcAft>
                <a:spcPts val="400"/>
              </a:spcAft>
              <a:buNone/>
            </a:pPr>
            <a:r>
              <a:rPr lang="en-GB" sz="2400" dirty="0">
                <a:solidFill>
                  <a:schemeClr val="accent1"/>
                </a:solidFill>
              </a:rPr>
              <a:t>Listen to the following options. </a:t>
            </a:r>
          </a:p>
          <a:p>
            <a:pPr marL="0" indent="0" algn="ctr">
              <a:buNone/>
            </a:pPr>
            <a:r>
              <a:rPr lang="en-GB" sz="2400" dirty="0">
                <a:solidFill>
                  <a:schemeClr val="accent1"/>
                </a:solidFill>
              </a:rPr>
              <a:t>Will you be able to take any of the steps to help make the air cleaner?</a:t>
            </a:r>
          </a:p>
        </p:txBody>
      </p:sp>
      <p:pic>
        <p:nvPicPr>
          <p:cNvPr id="4" name="Picture 3">
            <a:extLst>
              <a:ext uri="{FF2B5EF4-FFF2-40B4-BE49-F238E27FC236}">
                <a16:creationId xmlns:a16="http://schemas.microsoft.com/office/drawing/2014/main" id="{A1548CF7-E540-47B4-8970-87FC4980146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15597" y="462376"/>
            <a:ext cx="11760805" cy="3397566"/>
          </a:xfrm>
          <a:prstGeom prst="rect">
            <a:avLst/>
          </a:prstGeom>
        </p:spPr>
      </p:pic>
      <p:sp>
        <p:nvSpPr>
          <p:cNvPr id="8" name="Title 1">
            <a:extLst>
              <a:ext uri="{FF2B5EF4-FFF2-40B4-BE49-F238E27FC236}">
                <a16:creationId xmlns:a16="http://schemas.microsoft.com/office/drawing/2014/main" id="{5A26A5FD-4DE2-6685-98CE-AD73DCC1ED46}"/>
              </a:ext>
            </a:extLst>
          </p:cNvPr>
          <p:cNvSpPr txBox="1">
            <a:spLocks/>
          </p:cNvSpPr>
          <p:nvPr/>
        </p:nvSpPr>
        <p:spPr>
          <a:xfrm>
            <a:off x="2427514" y="4744570"/>
            <a:ext cx="7336971" cy="5062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latin typeface="Calibri" panose="020F0502020204030204" pitchFamily="34" charset="0"/>
                <a:cs typeface="Calibri" panose="020F0502020204030204" pitchFamily="34" charset="0"/>
              </a:rPr>
              <a:t>What small step will you take?</a:t>
            </a:r>
          </a:p>
        </p:txBody>
      </p:sp>
    </p:spTree>
    <p:extLst>
      <p:ext uri="{BB962C8B-B14F-4D97-AF65-F5344CB8AC3E}">
        <p14:creationId xmlns:p14="http://schemas.microsoft.com/office/powerpoint/2010/main" val="413999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3653FC-0DD9-43E8-A8F1-0DFF2FD8B050}"/>
              </a:ext>
            </a:extLst>
          </p:cNvPr>
          <p:cNvSpPr/>
          <p:nvPr/>
        </p:nvSpPr>
        <p:spPr>
          <a:xfrm>
            <a:off x="0" y="4217987"/>
            <a:ext cx="12192000" cy="26400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E13610-C168-44EA-8273-846B48C607D7}"/>
              </a:ext>
            </a:extLst>
          </p:cNvPr>
          <p:cNvSpPr>
            <a:spLocks noGrp="1"/>
          </p:cNvSpPr>
          <p:nvPr>
            <p:ph type="title"/>
          </p:nvPr>
        </p:nvSpPr>
        <p:spPr>
          <a:xfrm>
            <a:off x="479425" y="4674103"/>
            <a:ext cx="11233150" cy="610283"/>
          </a:xfrm>
        </p:spPr>
        <p:txBody>
          <a:bodyPr>
            <a:noAutofit/>
          </a:bodyPr>
          <a:lstStyle/>
          <a:p>
            <a:pPr algn="ctr"/>
            <a:r>
              <a:rPr lang="en-GB" b="1" dirty="0">
                <a:solidFill>
                  <a:schemeClr val="accent1"/>
                </a:solidFill>
                <a:latin typeface="Calibri" panose="020F0502020204030204" pitchFamily="34" charset="0"/>
                <a:cs typeface="Calibri" panose="020F0502020204030204" pitchFamily="34" charset="0"/>
              </a:rPr>
              <a:t>1. Leave the car at home.</a:t>
            </a:r>
          </a:p>
        </p:txBody>
      </p:sp>
      <p:sp>
        <p:nvSpPr>
          <p:cNvPr id="3" name="Content Placeholder 2">
            <a:extLst>
              <a:ext uri="{FF2B5EF4-FFF2-40B4-BE49-F238E27FC236}">
                <a16:creationId xmlns:a16="http://schemas.microsoft.com/office/drawing/2014/main" id="{2EDF21CB-21DE-417C-8CE7-A09BC716A71C}"/>
              </a:ext>
            </a:extLst>
          </p:cNvPr>
          <p:cNvSpPr>
            <a:spLocks noGrp="1"/>
          </p:cNvSpPr>
          <p:nvPr>
            <p:ph idx="1"/>
          </p:nvPr>
        </p:nvSpPr>
        <p:spPr>
          <a:xfrm>
            <a:off x="479426" y="5515273"/>
            <a:ext cx="11233150" cy="886506"/>
          </a:xfrm>
        </p:spPr>
        <p:txBody>
          <a:bodyPr>
            <a:noAutofit/>
          </a:bodyPr>
          <a:lstStyle/>
          <a:p>
            <a:pPr marL="0" indent="0" algn="ctr">
              <a:buNone/>
            </a:pPr>
            <a:r>
              <a:rPr lang="en-GB" sz="2400" dirty="0">
                <a:solidFill>
                  <a:schemeClr val="accent1"/>
                </a:solidFill>
              </a:rPr>
              <a:t>Think before you drive, “Can this journey be made in a different way?” </a:t>
            </a:r>
          </a:p>
          <a:p>
            <a:pPr marL="0" indent="0" algn="ctr">
              <a:buNone/>
            </a:pPr>
            <a:r>
              <a:rPr lang="en-GB" sz="2400" b="1" dirty="0">
                <a:solidFill>
                  <a:schemeClr val="accent1"/>
                </a:solidFill>
              </a:rPr>
              <a:t>Could you walk, scoot or cycle instead?</a:t>
            </a:r>
          </a:p>
        </p:txBody>
      </p:sp>
      <p:pic>
        <p:nvPicPr>
          <p:cNvPr id="7" name="Picture 6" descr="Icon&#10;&#10;Description automatically generated with medium confidence">
            <a:extLst>
              <a:ext uri="{FF2B5EF4-FFF2-40B4-BE49-F238E27FC236}">
                <a16:creationId xmlns:a16="http://schemas.microsoft.com/office/drawing/2014/main" id="{5EEC7837-0DE9-9EF9-43FF-7E5C5F16DE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001" y="352514"/>
            <a:ext cx="3610111" cy="3610111"/>
          </a:xfrm>
          <a:prstGeom prst="rect">
            <a:avLst/>
          </a:prstGeom>
        </p:spPr>
      </p:pic>
      <p:pic>
        <p:nvPicPr>
          <p:cNvPr id="9" name="Picture 8">
            <a:extLst>
              <a:ext uri="{FF2B5EF4-FFF2-40B4-BE49-F238E27FC236}">
                <a16:creationId xmlns:a16="http://schemas.microsoft.com/office/drawing/2014/main" id="{21D20A8A-2C4A-4F8C-0BD6-A352794FADE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787037" y="67200"/>
            <a:ext cx="6430768" cy="4098925"/>
          </a:xfrm>
          <a:prstGeom prst="rect">
            <a:avLst/>
          </a:prstGeom>
        </p:spPr>
      </p:pic>
    </p:spTree>
    <p:extLst>
      <p:ext uri="{BB962C8B-B14F-4D97-AF65-F5344CB8AC3E}">
        <p14:creationId xmlns:p14="http://schemas.microsoft.com/office/powerpoint/2010/main" val="2392906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3c5dbf34-c73a-430c-9290-9174ad787734" ContentTypeId="0x0101004E1B537BC2B2AD43A5AF5311D732D3AA0023FA0EF49542E44C9943BF7A2D3AC86E" PreviousValue="false"/>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tem_x0020_ID xmlns="c5dbf80e-f509-45f6-9fe5-406e3eefabbb" xsi:nil="true"/>
    <Active_x0020_Document xmlns="c5dbf80e-f509-45f6-9fe5-406e3eefabbb">true</Active_x0020_Document>
    <cf18ccb67a8c47b4a12d68c41e3eb221 xmlns="c5dbf80e-f509-45f6-9fe5-406e3eefabbb">
      <Terms xmlns="http://schemas.microsoft.com/office/infopath/2007/PartnerControls"/>
    </cf18ccb67a8c47b4a12d68c41e3eb221>
    <k7f511801a3d417cb46257fffed89144 xmlns="c5dbf80e-f509-45f6-9fe5-406e3eefabbb">
      <Terms xmlns="http://schemas.microsoft.com/office/infopath/2007/PartnerControls">
        <TermInfo xmlns="http://schemas.microsoft.com/office/infopath/2007/PartnerControls">
          <TermName xmlns="http://schemas.microsoft.com/office/infopath/2007/PartnerControls">Clean Air Day</TermName>
          <TermId xmlns="http://schemas.microsoft.com/office/infopath/2007/PartnerControls">8e211127-f14b-48c0-839a-14eedcd0b966</TermId>
        </TermInfo>
      </Terms>
    </k7f511801a3d417cb46257fffed89144>
    <Photograph_x0020_permissions xmlns="c5dbf80e-f509-45f6-9fe5-406e3eefabbb">No photo</Photograph_x0020_permissions>
    <TaxCatchAll xmlns="c5dbf80e-f509-45f6-9fe5-406e3eefabbb">
      <Value>296</Value>
      <Value>50</Value>
      <Value>196</Value>
    </TaxCatchAll>
    <p5657b9aee7244f28dc4f48e60959f71 xmlns="c5dbf80e-f509-45f6-9fe5-406e3eefabbb">
      <Terms xmlns="http://schemas.microsoft.com/office/infopath/2007/PartnerControls">
        <TermInfo xmlns="http://schemas.microsoft.com/office/infopath/2007/PartnerControls">
          <TermName xmlns="http://schemas.microsoft.com/office/infopath/2007/PartnerControls">Hampshire</TermName>
          <TermId xmlns="http://schemas.microsoft.com/office/infopath/2007/PartnerControls">8a81e951-d3b9-4fbe-b469-cd50f854912c</TermId>
        </TermInfo>
      </Terms>
    </p5657b9aee7244f28dc4f48e60959f71>
    <hc632fe273cb498aa970207d30c3b1d8 xmlns="c5dbf80e-f509-45f6-9fe5-406e3eefabbb">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a89adb46-b5bc-4d96-a42f-f5f263f05310</TermId>
        </TermInfo>
      </Terms>
    </hc632fe273cb498aa970207d30c3b1d8>
    <_dlc_ExpireDateSaved xmlns="http://schemas.microsoft.com/sharepoint/v3" xsi:nil="true"/>
    <_dlc_ExpireDate xmlns="http://schemas.microsoft.com/sharepoint/v3">2024-05-10T14:31:55+00:00</_dlc_ExpireDate>
    <_dlc_DocId xmlns="9b3fb4b2-e77a-4241-862b-0bf23dd69f71">H575YUT22DWS-372707079-83460</_dlc_DocId>
    <_dlc_DocIdUrl xmlns="9b3fb4b2-e77a-4241-862b-0bf23dd69f71">
      <Url>https://hants.sharepoint.com/sites/Trave6743/_layouts/15/DocIdRedir.aspx?ID=H575YUT22DWS-372707079-83460</Url>
      <Description>H575YUT22DWS-372707079-83460</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Travel Planning" ma:contentTypeID="0x0101004E1B537BC2B2AD43A5AF5311D732D3AA0023FA0EF49542E44C9943BF7A2D3AC86E00B9717C4A69E95D4585914ED7077D182A" ma:contentTypeVersion="20" ma:contentTypeDescription="" ma:contentTypeScope="" ma:versionID="6d30ae3f17a028b1058068b4e493da77">
  <xsd:schema xmlns:xsd="http://www.w3.org/2001/XMLSchema" xmlns:xs="http://www.w3.org/2001/XMLSchema" xmlns:p="http://schemas.microsoft.com/office/2006/metadata/properties" xmlns:ns1="http://schemas.microsoft.com/sharepoint/v3" xmlns:ns2="c5dbf80e-f509-45f6-9fe5-406e3eefabbb" xmlns:ns3="9b3fb4b2-e77a-4241-862b-0bf23dd69f71" targetNamespace="http://schemas.microsoft.com/office/2006/metadata/properties" ma:root="true" ma:fieldsID="ce9f7f125305ddda47f19bd276710a73" ns1:_="" ns2:_="" ns3:_="">
    <xsd:import namespace="http://schemas.microsoft.com/sharepoint/v3"/>
    <xsd:import namespace="c5dbf80e-f509-45f6-9fe5-406e3eefabbb"/>
    <xsd:import namespace="9b3fb4b2-e77a-4241-862b-0bf23dd69f71"/>
    <xsd:element name="properties">
      <xsd:complexType>
        <xsd:sequence>
          <xsd:element name="documentManagement">
            <xsd:complexType>
              <xsd:all>
                <xsd:element ref="ns2:Photograph_x0020_permissions" minOccurs="0"/>
                <xsd:element ref="ns2:Item_x0020_ID" minOccurs="0"/>
                <xsd:element ref="ns2:Active_x0020_Document" minOccurs="0"/>
                <xsd:element ref="ns2:TaxCatchAll" minOccurs="0"/>
                <xsd:element ref="ns2:TaxCatchAllLabel" minOccurs="0"/>
                <xsd:element ref="ns1:_dlc_Exempt" minOccurs="0"/>
                <xsd:element ref="ns1:_dlc_ExpireDateSaved" minOccurs="0"/>
                <xsd:element ref="ns1:_dlc_ExpireDate" minOccurs="0"/>
                <xsd:element ref="ns2:k7f511801a3d417cb46257fffed89144" minOccurs="0"/>
                <xsd:element ref="ns2:cf18ccb67a8c47b4a12d68c41e3eb221" minOccurs="0"/>
                <xsd:element ref="ns2:p5657b9aee7244f28dc4f48e60959f71" minOccurs="0"/>
                <xsd:element ref="ns2:hc632fe273cb498aa970207d30c3b1d8"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4" nillable="true" ma:displayName="Exempt from Policy" ma:hidden="true" ma:internalName="_dlc_Exempt" ma:readOnly="true">
      <xsd:simpleType>
        <xsd:restriction base="dms:Unknown"/>
      </xsd:simpleType>
    </xsd:element>
    <xsd:element name="_dlc_ExpireDateSaved" ma:index="15" nillable="true" ma:displayName="Original Expiration Date" ma:hidden="true" ma:internalName="_dlc_ExpireDateSaved" ma:readOnly="true">
      <xsd:simpleType>
        <xsd:restriction base="dms:DateTime"/>
      </xsd:simpleType>
    </xsd:element>
    <xsd:element name="_dlc_ExpireDate" ma:index="16"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Photograph_x0020_permissions" ma:index="5" nillable="true" ma:displayName="Photograph permissions" ma:default="No photo" ma:format="Dropdown" ma:internalName="Photograph_x0020_permissions">
      <xsd:simpleType>
        <xsd:restriction base="dms:Choice">
          <xsd:enumeration value="Generic photo (no permission required)"/>
          <xsd:enumeration value="No photo"/>
          <xsd:enumeration value="Photo with permission"/>
        </xsd:restriction>
      </xsd:simpleType>
    </xsd:element>
    <xsd:element name="Item_x0020_ID" ma:index="7" nillable="true" ma:displayName="Item ID" ma:internalName="Item_x0020_ID">
      <xsd:simpleType>
        <xsd:restriction base="dms:Text">
          <xsd:maxLength value="255"/>
        </xsd:restriction>
      </xsd:simpleType>
    </xsd:element>
    <xsd:element name="Active_x0020_Document" ma:index="8" nillable="true" ma:displayName="Active Document" ma:default="1" ma:internalName="Active_x0020_Document">
      <xsd:simpleType>
        <xsd:restriction base="dms:Boolean"/>
      </xsd:simpleType>
    </xsd:element>
    <xsd:element name="TaxCatchAll" ma:index="9" nillable="true" ma:displayName="Taxonomy Catch All Column" ma:hidden="true" ma:list="{c94db7b4-c1ac-4749-93bc-7b8ba76510d2}" ma:internalName="TaxCatchAll" ma:showField="CatchAllData" ma:web="9b3fb4b2-e77a-4241-862b-0bf23dd69f7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94db7b4-c1ac-4749-93bc-7b8ba76510d2}" ma:internalName="TaxCatchAllLabel" ma:readOnly="true" ma:showField="CatchAllDataLabel" ma:web="9b3fb4b2-e77a-4241-862b-0bf23dd69f71">
      <xsd:complexType>
        <xsd:complexContent>
          <xsd:extension base="dms:MultiChoiceLookup">
            <xsd:sequence>
              <xsd:element name="Value" type="dms:Lookup" maxOccurs="unbounded" minOccurs="0" nillable="true"/>
            </xsd:sequence>
          </xsd:extension>
        </xsd:complexContent>
      </xsd:complexType>
    </xsd:element>
    <xsd:element name="k7f511801a3d417cb46257fffed89144" ma:index="17" ma:taxonomy="true" ma:internalName="k7f511801a3d417cb46257fffed89144" ma:taxonomyFieldName="Travel_x0020_Planning" ma:displayName="Travel Planning" ma:indexed="true" ma:readOnly="false" ma:default="" ma:fieldId="{47f51180-1a3d-417c-b462-57fffed89144}" ma:sspId="3c5dbf34-c73a-430c-9290-9174ad787734" ma:termSetId="736b40db-07f1-4065-817a-a2bb9531a1c2" ma:anchorId="00000000-0000-0000-0000-000000000000" ma:open="false" ma:isKeyword="false">
      <xsd:complexType>
        <xsd:sequence>
          <xsd:element ref="pc:Terms" minOccurs="0" maxOccurs="1"/>
        </xsd:sequence>
      </xsd:complexType>
    </xsd:element>
    <xsd:element name="cf18ccb67a8c47b4a12d68c41e3eb221" ma:index="19" nillable="true" ma:taxonomy="true" ma:internalName="cf18ccb67a8c47b4a12d68c41e3eb221" ma:taxonomyFieldName="Schools" ma:displayName="Schools" ma:default="" ma:fieldId="{cf18ccb6-7a8c-47b4-a12d-68c41e3eb221}" ma:sspId="3c5dbf34-c73a-430c-9290-9174ad787734" ma:termSetId="79767edf-74f4-4f98-8450-f3c58a891fe6" ma:anchorId="00000000-0000-0000-0000-000000000000" ma:open="false" ma:isKeyword="false">
      <xsd:complexType>
        <xsd:sequence>
          <xsd:element ref="pc:Terms" minOccurs="0" maxOccurs="1"/>
        </xsd:sequence>
      </xsd:complexType>
    </xsd:element>
    <xsd:element name="p5657b9aee7244f28dc4f48e60959f71" ma:index="21" nillable="true" ma:taxonomy="true" ma:internalName="p5657b9aee7244f28dc4f48e60959f71" ma:taxonomyFieldName="District" ma:displayName="District and Other Local Authorities" ma:readOnly="false" ma:default="" ma:fieldId="{95657b9a-ee72-44f2-8dc4-f48e60959f71}" ma:sspId="3c5dbf34-c73a-430c-9290-9174ad787734" ma:termSetId="d13f64ef-0ba0-45ea-bc1d-bfd48dd2a50e" ma:anchorId="00000000-0000-0000-0000-000000000000" ma:open="false" ma:isKeyword="false">
      <xsd:complexType>
        <xsd:sequence>
          <xsd:element ref="pc:Terms" minOccurs="0" maxOccurs="1"/>
        </xsd:sequence>
      </xsd:complexType>
    </xsd:element>
    <xsd:element name="hc632fe273cb498aa970207d30c3b1d8" ma:index="23" nillable="true" ma:taxonomy="true" ma:internalName="hc632fe273cb498aa970207d30c3b1d8" ma:taxonomyFieldName="Document_x0020_Type" ma:displayName="Document Type" ma:default="" ma:fieldId="{1c632fe2-73cb-498a-a970-207d30c3b1d8}" ma:sspId="3c5dbf34-c73a-430c-9290-9174ad787734" ma:termSetId="b599ea14-30b5-458d-8ef2-998774c2af3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3fb4b2-e77a-4241-862b-0bf23dd69f71" elementFormDefault="qualified">
    <xsd:import namespace="http://schemas.microsoft.com/office/2006/documentManagement/types"/>
    <xsd:import namespace="http://schemas.microsoft.com/office/infopath/2007/PartnerControls"/>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p:Policy xmlns:p="office.server.policy" id="" local="true">
  <p:Name>HCC Default Document</p:Name>
  <p:Description/>
  <p:Statement/>
  <p:PolicyItems>
    <p:PolicyItem featureId="Microsoft.Office.RecordsManagement.PolicyFeatures.Expiration" staticId="0x0101004E1B537BC2B2AD43A5AF5311D732D3AA|1208973698" UniqueId="7962c2ff-e67b-4a9b-a32b-eab0d2d90b59">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2</number>
                  <property>Modified</property>
                  <propertyId>28cf69c5-fa48-462a-b5cd-27b6f9d2bd5f</propertyId>
                  <period>years</period>
                </formula>
                <action type="action" id="Microsoft.Office.RecordsManagement.PolicyFeatures.Expiration.Action.MoveToRecycleBin"/>
              </data>
            </stages>
          </Schedule>
        </Schedules>
      </p:CustomData>
    </p:PolicyItem>
  </p:PolicyItems>
</p:Policy>
</file>

<file path=customXml/itemProps1.xml><?xml version="1.0" encoding="utf-8"?>
<ds:datastoreItem xmlns:ds="http://schemas.openxmlformats.org/officeDocument/2006/customXml" ds:itemID="{B508C574-C095-4E94-80FA-62BAC1C7A1CA}">
  <ds:schemaRefs>
    <ds:schemaRef ds:uri="Microsoft.SharePoint.Taxonomy.ContentTypeSync"/>
  </ds:schemaRefs>
</ds:datastoreItem>
</file>

<file path=customXml/itemProps2.xml><?xml version="1.0" encoding="utf-8"?>
<ds:datastoreItem xmlns:ds="http://schemas.openxmlformats.org/officeDocument/2006/customXml" ds:itemID="{005D5B57-886C-40CB-A49C-3D2B60DDB201}">
  <ds:schemaRefs>
    <ds:schemaRef ds:uri="http://schemas.microsoft.com/sharepoint/events"/>
  </ds:schemaRefs>
</ds:datastoreItem>
</file>

<file path=customXml/itemProps3.xml><?xml version="1.0" encoding="utf-8"?>
<ds:datastoreItem xmlns:ds="http://schemas.openxmlformats.org/officeDocument/2006/customXml" ds:itemID="{24A226D4-6CE3-4442-8B03-CE0108C1726F}">
  <ds:schemaRefs>
    <ds:schemaRef ds:uri="http://schemas.microsoft.com/sharepoint/v3/contenttype/forms"/>
  </ds:schemaRefs>
</ds:datastoreItem>
</file>

<file path=customXml/itemProps4.xml><?xml version="1.0" encoding="utf-8"?>
<ds:datastoreItem xmlns:ds="http://schemas.openxmlformats.org/officeDocument/2006/customXml" ds:itemID="{3E584D64-62D7-464B-B041-EBA3068B3FCC}">
  <ds:schemaRefs>
    <ds:schemaRef ds:uri="http://schemas.microsoft.com/office/2006/metadata/properties"/>
    <ds:schemaRef ds:uri="http://schemas.microsoft.com/office/infopath/2007/PartnerControls"/>
    <ds:schemaRef ds:uri="c5dbf80e-f509-45f6-9fe5-406e3eefabbb"/>
    <ds:schemaRef ds:uri="http://schemas.microsoft.com/sharepoint/v3"/>
    <ds:schemaRef ds:uri="9b3fb4b2-e77a-4241-862b-0bf23dd69f71"/>
  </ds:schemaRefs>
</ds:datastoreItem>
</file>

<file path=customXml/itemProps5.xml><?xml version="1.0" encoding="utf-8"?>
<ds:datastoreItem xmlns:ds="http://schemas.openxmlformats.org/officeDocument/2006/customXml" ds:itemID="{6D9FB303-DE8E-474D-BAD0-34495C8C0B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5dbf80e-f509-45f6-9fe5-406e3eefabbb"/>
    <ds:schemaRef ds:uri="9b3fb4b2-e77a-4241-862b-0bf23dd69f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6D7CF333-BAB5-4FF9-8DD6-191A2E935846}">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otalTime>1625</TotalTime>
  <Words>1634</Words>
  <Application>Microsoft Office PowerPoint</Application>
  <PresentationFormat>Widescreen</PresentationFormat>
  <Paragraphs>117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vt:lpstr>
      <vt:lpstr>Calibri</vt:lpstr>
      <vt:lpstr>Calibri Light</vt:lpstr>
      <vt:lpstr>Helvetica</vt:lpstr>
      <vt:lpstr>Office Theme</vt:lpstr>
      <vt:lpstr>Let’s find out about Clean Air </vt:lpstr>
      <vt:lpstr>PowerPoint Presentation</vt:lpstr>
      <vt:lpstr>What happens if the air  is dirty?</vt:lpstr>
      <vt:lpstr>PowerPoint Presentation</vt:lpstr>
      <vt:lpstr>PowerPoint Presentation</vt:lpstr>
      <vt:lpstr>You might be thinking, “How can I make  a difference? There’s only one of me  and that’s a lot of polluting cars!”</vt:lpstr>
      <vt:lpstr>You’re not fighting air pollution alone!</vt:lpstr>
      <vt:lpstr>PowerPoint Presentation</vt:lpstr>
      <vt:lpstr>1. Leave the car at home.</vt:lpstr>
      <vt:lpstr>2. Park and Stride</vt:lpstr>
      <vt:lpstr>3. Switch off the engine.</vt:lpstr>
      <vt:lpstr>PowerPoint Presentation</vt:lpstr>
      <vt:lpstr>5. Spread the word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Air Day  Primary Presentation</dc:title>
  <dc:creator>Hartnell, Amy</dc:creator>
  <cp:lastModifiedBy>Noyce, Penny</cp:lastModifiedBy>
  <cp:revision>378</cp:revision>
  <dcterms:created xsi:type="dcterms:W3CDTF">2022-03-31T09:15:41Z</dcterms:created>
  <dcterms:modified xsi:type="dcterms:W3CDTF">2026-01-06T11:13:32Z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0x0101004E1B537BC2B2AD43A5AF5311D732D3AA0023FA0EF49542E44C9943BF7A2D3AC86E00B9717C4A69E95D4585914ED7077D182A</vt:lpwstr>
  </property>
  <property fmtid="{D5CDD505-2E9C-101B-9397-08002B2CF9AE}" pid="3" name="_dlc_policyId">
    <vt:lpwstr>0x0101004E1B537BC2B2AD43A5AF5311D732D3AA|1208973698</vt:lpwstr>
  </property>
  <property fmtid="{D5CDD505-2E9C-101B-9397-08002B2CF9AE}" pid="4" name="ItemRetentionFormula">
    <vt:lpwstr>&lt;formula id="Microsoft.Office.RecordsManagement.PolicyFeatures.Expiration.Formula.BuiltIn"&gt;&lt;number&gt;2&lt;/number&gt;&lt;property&gt;Modified&lt;/property&gt;&lt;propertyId&gt;28cf69c5-fa48-462a-b5cd-27b6f9d2bd5f&lt;/propertyId&gt;&lt;period&gt;years&lt;/period&gt;&lt;/formula&gt;</vt:lpwstr>
  </property>
  <property fmtid="{D5CDD505-2E9C-101B-9397-08002B2CF9AE}" pid="5" name="_dlc_DocIdItemGuid">
    <vt:lpwstr>2dea175d-f50b-4a08-b3f2-f45ce2943699</vt:lpwstr>
  </property>
  <property fmtid="{D5CDD505-2E9C-101B-9397-08002B2CF9AE}" pid="6" name="District">
    <vt:lpwstr>196;#Hampshire|8a81e951-d3b9-4fbe-b469-cd50f854912c</vt:lpwstr>
  </property>
  <property fmtid="{D5CDD505-2E9C-101B-9397-08002B2CF9AE}" pid="7" name="Schools">
    <vt:lpwstr/>
  </property>
  <property fmtid="{D5CDD505-2E9C-101B-9397-08002B2CF9AE}" pid="8" name="SharedWithUsers">
    <vt:lpwstr>15;#Harris, Helen;#18;#Foster, Janet;#122;#Noyce, Penny (ETE)</vt:lpwstr>
  </property>
  <property fmtid="{D5CDD505-2E9C-101B-9397-08002B2CF9AE}" pid="9" name="j8c3bafdd7da41b3b0d9f3f014f20991">
    <vt:lpwstr/>
  </property>
  <property fmtid="{D5CDD505-2E9C-101B-9397-08002B2CF9AE}" pid="10" name="Transport_x0020_Policy_x0020_and_x0020_Planning">
    <vt:lpwstr/>
  </property>
  <property fmtid="{D5CDD505-2E9C-101B-9397-08002B2CF9AE}" pid="11" name="Travel Planning">
    <vt:lpwstr>296;#Clean Air Day|8e211127-f14b-48c0-839a-14eedcd0b966</vt:lpwstr>
  </property>
  <property fmtid="{D5CDD505-2E9C-101B-9397-08002B2CF9AE}" pid="12" name="Document Type">
    <vt:lpwstr>50;#Presentation|a89adb46-b5bc-4d96-a42f-f5f263f05310</vt:lpwstr>
  </property>
  <property fmtid="{D5CDD505-2E9C-101B-9397-08002B2CF9AE}" pid="13" name="Transport Policy and Planning">
    <vt:lpwstr/>
  </property>
</Properties>
</file>